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4" r:id="rId2"/>
  </p:sldMasterIdLst>
  <p:notesMasterIdLst>
    <p:notesMasterId r:id="rId20"/>
  </p:notesMasterIdLst>
  <p:sldIdLst>
    <p:sldId id="590" r:id="rId3"/>
    <p:sldId id="591" r:id="rId4"/>
    <p:sldId id="574" r:id="rId5"/>
    <p:sldId id="562" r:id="rId6"/>
    <p:sldId id="577" r:id="rId7"/>
    <p:sldId id="578" r:id="rId8"/>
    <p:sldId id="579" r:id="rId9"/>
    <p:sldId id="580" r:id="rId10"/>
    <p:sldId id="581" r:id="rId11"/>
    <p:sldId id="582" r:id="rId12"/>
    <p:sldId id="583" r:id="rId13"/>
    <p:sldId id="584" r:id="rId14"/>
    <p:sldId id="585" r:id="rId15"/>
    <p:sldId id="586" r:id="rId16"/>
    <p:sldId id="588" r:id="rId17"/>
    <p:sldId id="587" r:id="rId18"/>
    <p:sldId id="589" r:id="rId19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2060"/>
    <a:srgbClr val="99CCFF"/>
    <a:srgbClr val="008BC6"/>
    <a:srgbClr val="F2F2F2"/>
    <a:srgbClr val="0057A7"/>
    <a:srgbClr val="C55A11"/>
    <a:srgbClr val="0088C4"/>
    <a:srgbClr val="009BDE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45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6D307B-9F19-4D2B-B8E9-62BF8CEDD93F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5B6B5B-5C21-49E5-8580-2073D00DF95E}">
      <dgm:prSet phldrT="[Текст]"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1.Подает авторские материалы в РУМС 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CF12B74C-49C5-4C79-9668-A29A2983AF75}" type="parTrans" cxnId="{AA675CD0-F37F-496E-B958-C23A64DB0632}">
      <dgm:prSet/>
      <dgm:spPr/>
      <dgm:t>
        <a:bodyPr/>
        <a:lstStyle/>
        <a:p>
          <a:endParaRPr lang="ru-RU"/>
        </a:p>
      </dgm:t>
    </dgm:pt>
    <dgm:pt modelId="{393889CB-E7BC-476D-B6D4-1FFCC68D272C}" type="sibTrans" cxnId="{AA675CD0-F37F-496E-B958-C23A64DB0632}">
      <dgm:prSet/>
      <dgm:spPr/>
      <dgm:t>
        <a:bodyPr/>
        <a:lstStyle/>
        <a:p>
          <a:endParaRPr lang="ru-RU"/>
        </a:p>
      </dgm:t>
    </dgm:pt>
    <dgm:pt modelId="{94829466-BDA4-417E-B1AC-0AF587DDA192}">
      <dgm:prSet phldrT="[Текст]"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2.Получает положительное экспертное заключение РУМС       по трансляции опыта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42B01CFC-BDB0-4AAD-9DBC-0BF7B877C083}" type="parTrans" cxnId="{D743A86A-A07C-4ACD-98AA-720492552572}">
      <dgm:prSet/>
      <dgm:spPr/>
      <dgm:t>
        <a:bodyPr/>
        <a:lstStyle/>
        <a:p>
          <a:endParaRPr lang="ru-RU"/>
        </a:p>
      </dgm:t>
    </dgm:pt>
    <dgm:pt modelId="{51FCFEA1-C63A-458D-B71A-A07497D0A906}" type="sibTrans" cxnId="{D743A86A-A07C-4ACD-98AA-720492552572}">
      <dgm:prSet/>
      <dgm:spPr/>
      <dgm:t>
        <a:bodyPr/>
        <a:lstStyle/>
        <a:p>
          <a:endParaRPr lang="ru-RU"/>
        </a:p>
      </dgm:t>
    </dgm:pt>
    <dgm:pt modelId="{2BC728B0-9BAE-4B8B-A7CD-60FBF03B1C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3.Выбирает регионы                          для трансляции опыта </a:t>
          </a:r>
        </a:p>
      </dgm:t>
    </dgm:pt>
    <dgm:pt modelId="{245436C9-424D-481E-BEC6-96AFA0DB6235}" type="parTrans" cxnId="{83329666-E650-4C49-AA42-52AE997DD4C4}">
      <dgm:prSet/>
      <dgm:spPr/>
      <dgm:t>
        <a:bodyPr/>
        <a:lstStyle/>
        <a:p>
          <a:endParaRPr lang="ru-RU"/>
        </a:p>
      </dgm:t>
    </dgm:pt>
    <dgm:pt modelId="{598DD4F4-6DB6-4D75-A3BF-FEEC2227A79B}" type="sibTrans" cxnId="{83329666-E650-4C49-AA42-52AE997DD4C4}">
      <dgm:prSet/>
      <dgm:spPr/>
      <dgm:t>
        <a:bodyPr/>
        <a:lstStyle/>
        <a:p>
          <a:endParaRPr lang="ru-RU"/>
        </a:p>
      </dgm:t>
    </dgm:pt>
    <dgm:pt modelId="{8B6C8B99-1692-4497-86D9-9360F8FFB965}">
      <dgm:prSet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4.Участвует в мероприятиях       с охватом не менее 3-х областей </a:t>
          </a:r>
        </a:p>
      </dgm:t>
    </dgm:pt>
    <dgm:pt modelId="{55696B1C-431D-4EB7-88B1-EBF83ADDACF4}" type="parTrans" cxnId="{77D9AC7E-6CC2-496C-9CE2-50458137A160}">
      <dgm:prSet/>
      <dgm:spPr/>
      <dgm:t>
        <a:bodyPr/>
        <a:lstStyle/>
        <a:p>
          <a:endParaRPr lang="ru-RU"/>
        </a:p>
      </dgm:t>
    </dgm:pt>
    <dgm:pt modelId="{107F0E2E-0CA5-472A-9FC2-6DA9239C89F0}" type="sibTrans" cxnId="{77D9AC7E-6CC2-496C-9CE2-50458137A160}">
      <dgm:prSet/>
      <dgm:spPr/>
      <dgm:t>
        <a:bodyPr/>
        <a:lstStyle/>
        <a:p>
          <a:endParaRPr lang="ru-RU"/>
        </a:p>
      </dgm:t>
    </dgm:pt>
    <dgm:pt modelId="{22D8AA81-F407-4303-8BC0-F634AE43B2F4}">
      <dgm:prSet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5.Публикует в социальных сетях материалы по трансляции опыта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DCD8ED1A-4BEA-4B48-B0D2-7F326CDF537E}" type="parTrans" cxnId="{E496744C-6ED4-4909-8A29-0196058649BE}">
      <dgm:prSet/>
      <dgm:spPr/>
      <dgm:t>
        <a:bodyPr/>
        <a:lstStyle/>
        <a:p>
          <a:endParaRPr lang="ru-RU"/>
        </a:p>
      </dgm:t>
    </dgm:pt>
    <dgm:pt modelId="{88903716-2BAB-4E65-933F-AD45EF531FA3}" type="sibTrans" cxnId="{E496744C-6ED4-4909-8A29-0196058649BE}">
      <dgm:prSet/>
      <dgm:spPr/>
      <dgm:t>
        <a:bodyPr/>
        <a:lstStyle/>
        <a:p>
          <a:endParaRPr lang="ru-RU"/>
        </a:p>
      </dgm:t>
    </dgm:pt>
    <dgm:pt modelId="{9AAC6D9E-443B-4795-8202-F9CCF34A6CAE}">
      <dgm:prSet/>
      <dgm:spPr/>
      <dgm:t>
        <a:bodyPr/>
        <a:lstStyle/>
        <a:p>
          <a:endParaRPr lang="ru-RU"/>
        </a:p>
      </dgm:t>
    </dgm:pt>
    <dgm:pt modelId="{849083F5-7D28-4482-A8B9-419AA345856A}" type="parTrans" cxnId="{AAF5B8BA-D2DF-4670-A8BA-7B9F276D7B7C}">
      <dgm:prSet/>
      <dgm:spPr/>
      <dgm:t>
        <a:bodyPr/>
        <a:lstStyle/>
        <a:p>
          <a:endParaRPr lang="ru-RU"/>
        </a:p>
      </dgm:t>
    </dgm:pt>
    <dgm:pt modelId="{2A63A88B-2DA9-407F-94CD-1F9EEA9388D9}" type="sibTrans" cxnId="{AAF5B8BA-D2DF-4670-A8BA-7B9F276D7B7C}">
      <dgm:prSet/>
      <dgm:spPr/>
      <dgm:t>
        <a:bodyPr/>
        <a:lstStyle/>
        <a:p>
          <a:endParaRPr lang="ru-RU"/>
        </a:p>
      </dgm:t>
    </dgm:pt>
    <dgm:pt modelId="{1B633185-35FD-49D7-A1BE-544F3EB3E847}" type="pres">
      <dgm:prSet presAssocID="{266D307B-9F19-4D2B-B8E9-62BF8CEDD93F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C70CC70-656A-4D6F-835C-2CF884C73571}" type="pres">
      <dgm:prSet presAssocID="{635B6B5B-5C21-49E5-8580-2073D00DF95E}" presName="Accent1" presStyleCnt="0"/>
      <dgm:spPr/>
    </dgm:pt>
    <dgm:pt modelId="{50143034-D125-4044-AED7-754B41A536CA}" type="pres">
      <dgm:prSet presAssocID="{635B6B5B-5C21-49E5-8580-2073D00DF95E}" presName="Accent" presStyleLbl="node1" presStyleIdx="0" presStyleCnt="6" custAng="0" custScaleX="216884" custScaleY="78809" custLinFactNeighborX="90" custLinFactNeighborY="40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68088AAC-A606-48A9-B9A8-27EBDB358DFC}" type="pres">
      <dgm:prSet presAssocID="{635B6B5B-5C21-49E5-8580-2073D00DF95E}" presName="Parent1" presStyleLbl="revTx" presStyleIdx="0" presStyleCnt="6" custScaleX="268305" custLinFactNeighborX="-19763" custLinFactNeighborY="-739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21537E-B1E2-4DE5-BE2A-B6A694BA03F5}" type="pres">
      <dgm:prSet presAssocID="{94829466-BDA4-417E-B1AC-0AF587DDA192}" presName="Accent2" presStyleCnt="0"/>
      <dgm:spPr/>
    </dgm:pt>
    <dgm:pt modelId="{BA35C1DF-E909-4DD4-85BD-A0B7DAC0E691}" type="pres">
      <dgm:prSet presAssocID="{94829466-BDA4-417E-B1AC-0AF587DDA192}" presName="Accent" presStyleLbl="node1" presStyleIdx="1" presStyleCnt="6" custScaleX="245182" custScaleY="86787" custLinFactNeighborX="-6662" custLinFactNeighborY="-909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FA13F066-40C8-4CE3-A1A6-9951D0CDB169}" type="pres">
      <dgm:prSet presAssocID="{94829466-BDA4-417E-B1AC-0AF587DDA192}" presName="Parent2" presStyleLbl="revTx" presStyleIdx="1" presStyleCnt="6" custScaleX="327053" custLinFactNeighborX="6191" custLinFactNeighborY="-862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46783A-E537-43E3-AA11-5963F4EDB0AF}" type="pres">
      <dgm:prSet presAssocID="{2BC728B0-9BAE-4B8B-A7CD-60FBF03B1CF2}" presName="Accent3" presStyleCnt="0"/>
      <dgm:spPr/>
    </dgm:pt>
    <dgm:pt modelId="{7C873A86-BC1C-4252-AAC9-9B9492BE18D4}" type="pres">
      <dgm:prSet presAssocID="{2BC728B0-9BAE-4B8B-A7CD-60FBF03B1CF2}" presName="Accent" presStyleLbl="node1" presStyleIdx="2" presStyleCnt="6" custScaleX="293448" custScaleY="87508" custLinFactNeighborX="2043" custLinFactNeighborY="463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BBF12DEF-AD5F-4063-A288-337168F05E6E}" type="pres">
      <dgm:prSet presAssocID="{2BC728B0-9BAE-4B8B-A7CD-60FBF03B1CF2}" presName="Parent3" presStyleLbl="revTx" presStyleIdx="2" presStyleCnt="6" custScaleX="323592" custScaleY="115422" custLinFactNeighborX="66435" custLinFactNeighborY="-711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6CAEA-1CF6-4E03-BBE6-9DA24A15497C}" type="pres">
      <dgm:prSet presAssocID="{8B6C8B99-1692-4497-86D9-9360F8FFB965}" presName="Accent4" presStyleCnt="0"/>
      <dgm:spPr/>
    </dgm:pt>
    <dgm:pt modelId="{8C48C135-D003-4763-989B-5551C822E33E}" type="pres">
      <dgm:prSet presAssocID="{8B6C8B99-1692-4497-86D9-9360F8FFB965}" presName="Accent" presStyleLbl="node1" presStyleIdx="3" presStyleCnt="6" custScaleX="251767" custScaleY="79406" custLinFactNeighborX="1513" custLinFactNeighborY="-1500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E0328CEC-C95D-4CBF-83C2-F8C92E07F286}" type="pres">
      <dgm:prSet presAssocID="{8B6C8B99-1692-4497-86D9-9360F8FFB965}" presName="Parent4" presStyleLbl="revTx" presStyleIdx="3" presStyleCnt="6" custScaleX="353888" custLinFactNeighborX="-463" custLinFactNeighborY="-787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13F57-93D0-405C-92CC-6EFF148AD4D0}" type="pres">
      <dgm:prSet presAssocID="{22D8AA81-F407-4303-8BC0-F634AE43B2F4}" presName="Accent5" presStyleCnt="0"/>
      <dgm:spPr/>
    </dgm:pt>
    <dgm:pt modelId="{B4783F18-20B0-473C-9BD3-862D0316C23F}" type="pres">
      <dgm:prSet presAssocID="{22D8AA81-F407-4303-8BC0-F634AE43B2F4}" presName="Accent" presStyleLbl="node1" presStyleIdx="4" presStyleCnt="6" custScaleX="271965" custScaleY="88249" custLinFactNeighborX="6336" custLinFactNeighborY="-1842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5C2AB35F-1F8B-435B-AA4F-DF2239539087}" type="pres">
      <dgm:prSet presAssocID="{22D8AA81-F407-4303-8BC0-F634AE43B2F4}" presName="Parent5" presStyleLbl="revTx" presStyleIdx="4" presStyleCnt="6" custScaleX="366835" custLinFactNeighborX="11800" custLinFactNeighborY="-1371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338352-4C3E-4C61-BF74-EB4C9071C3CD}" type="pres">
      <dgm:prSet presAssocID="{9AAC6D9E-443B-4795-8202-F9CCF34A6CAE}" presName="Accent6" presStyleCnt="0"/>
      <dgm:spPr/>
    </dgm:pt>
    <dgm:pt modelId="{ADEBB8E0-5515-416C-8B04-F83F32CE208E}" type="pres">
      <dgm:prSet presAssocID="{9AAC6D9E-443B-4795-8202-F9CCF34A6CAE}" presName="Accent" presStyleLbl="node1" presStyleIdx="5" presStyleCnt="6" custScaleX="246396" custScaleY="79816" custLinFactNeighborX="1993" custLinFactNeighborY="-2694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63D64274-B537-4C5D-9C4D-E30C08503DFB}" type="pres">
      <dgm:prSet presAssocID="{9AAC6D9E-443B-4795-8202-F9CCF34A6CAE}" presName="Parent6" presStyleLbl="revTx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F1CD7E-C500-4801-B46C-3954BCBCA348}" type="presOf" srcId="{22D8AA81-F407-4303-8BC0-F634AE43B2F4}" destId="{5C2AB35F-1F8B-435B-AA4F-DF2239539087}" srcOrd="0" destOrd="0" presId="urn:microsoft.com/office/officeart/2009/layout/CircleArrowProcess"/>
    <dgm:cxn modelId="{8381D440-186F-45A0-9FD6-16A7BBC016DE}" type="presOf" srcId="{9AAC6D9E-443B-4795-8202-F9CCF34A6CAE}" destId="{63D64274-B537-4C5D-9C4D-E30C08503DFB}" srcOrd="0" destOrd="0" presId="urn:microsoft.com/office/officeart/2009/layout/CircleArrowProcess"/>
    <dgm:cxn modelId="{E26DA37C-69A6-4CFA-BD86-9E518B16EFBA}" type="presOf" srcId="{266D307B-9F19-4D2B-B8E9-62BF8CEDD93F}" destId="{1B633185-35FD-49D7-A1BE-544F3EB3E847}" srcOrd="0" destOrd="0" presId="urn:microsoft.com/office/officeart/2009/layout/CircleArrowProcess"/>
    <dgm:cxn modelId="{E0C6F8B8-416C-4F6D-B801-2CD6689AC88E}" type="presOf" srcId="{635B6B5B-5C21-49E5-8580-2073D00DF95E}" destId="{68088AAC-A606-48A9-B9A8-27EBDB358DFC}" srcOrd="0" destOrd="0" presId="urn:microsoft.com/office/officeart/2009/layout/CircleArrowProcess"/>
    <dgm:cxn modelId="{AA675CD0-F37F-496E-B958-C23A64DB0632}" srcId="{266D307B-9F19-4D2B-B8E9-62BF8CEDD93F}" destId="{635B6B5B-5C21-49E5-8580-2073D00DF95E}" srcOrd="0" destOrd="0" parTransId="{CF12B74C-49C5-4C79-9668-A29A2983AF75}" sibTransId="{393889CB-E7BC-476D-B6D4-1FFCC68D272C}"/>
    <dgm:cxn modelId="{83329666-E650-4C49-AA42-52AE997DD4C4}" srcId="{266D307B-9F19-4D2B-B8E9-62BF8CEDD93F}" destId="{2BC728B0-9BAE-4B8B-A7CD-60FBF03B1CF2}" srcOrd="2" destOrd="0" parTransId="{245436C9-424D-481E-BEC6-96AFA0DB6235}" sibTransId="{598DD4F4-6DB6-4D75-A3BF-FEEC2227A79B}"/>
    <dgm:cxn modelId="{A307E327-9CB3-47EC-AE56-DA37901C3638}" type="presOf" srcId="{94829466-BDA4-417E-B1AC-0AF587DDA192}" destId="{FA13F066-40C8-4CE3-A1A6-9951D0CDB169}" srcOrd="0" destOrd="0" presId="urn:microsoft.com/office/officeart/2009/layout/CircleArrowProcess"/>
    <dgm:cxn modelId="{718F362B-8059-42A8-844C-B99AD8E6875B}" type="presOf" srcId="{8B6C8B99-1692-4497-86D9-9360F8FFB965}" destId="{E0328CEC-C95D-4CBF-83C2-F8C92E07F286}" srcOrd="0" destOrd="0" presId="urn:microsoft.com/office/officeart/2009/layout/CircleArrowProcess"/>
    <dgm:cxn modelId="{04B855E8-4C84-4332-BF83-CB11FAA229B9}" type="presOf" srcId="{2BC728B0-9BAE-4B8B-A7CD-60FBF03B1CF2}" destId="{BBF12DEF-AD5F-4063-A288-337168F05E6E}" srcOrd="0" destOrd="0" presId="urn:microsoft.com/office/officeart/2009/layout/CircleArrowProcess"/>
    <dgm:cxn modelId="{D743A86A-A07C-4ACD-98AA-720492552572}" srcId="{266D307B-9F19-4D2B-B8E9-62BF8CEDD93F}" destId="{94829466-BDA4-417E-B1AC-0AF587DDA192}" srcOrd="1" destOrd="0" parTransId="{42B01CFC-BDB0-4AAD-9DBC-0BF7B877C083}" sibTransId="{51FCFEA1-C63A-458D-B71A-A07497D0A906}"/>
    <dgm:cxn modelId="{E496744C-6ED4-4909-8A29-0196058649BE}" srcId="{266D307B-9F19-4D2B-B8E9-62BF8CEDD93F}" destId="{22D8AA81-F407-4303-8BC0-F634AE43B2F4}" srcOrd="4" destOrd="0" parTransId="{DCD8ED1A-4BEA-4B48-B0D2-7F326CDF537E}" sibTransId="{88903716-2BAB-4E65-933F-AD45EF531FA3}"/>
    <dgm:cxn modelId="{AAF5B8BA-D2DF-4670-A8BA-7B9F276D7B7C}" srcId="{266D307B-9F19-4D2B-B8E9-62BF8CEDD93F}" destId="{9AAC6D9E-443B-4795-8202-F9CCF34A6CAE}" srcOrd="5" destOrd="0" parTransId="{849083F5-7D28-4482-A8B9-419AA345856A}" sibTransId="{2A63A88B-2DA9-407F-94CD-1F9EEA9388D9}"/>
    <dgm:cxn modelId="{77D9AC7E-6CC2-496C-9CE2-50458137A160}" srcId="{266D307B-9F19-4D2B-B8E9-62BF8CEDD93F}" destId="{8B6C8B99-1692-4497-86D9-9360F8FFB965}" srcOrd="3" destOrd="0" parTransId="{55696B1C-431D-4EB7-88B1-EBF83ADDACF4}" sibTransId="{107F0E2E-0CA5-472A-9FC2-6DA9239C89F0}"/>
    <dgm:cxn modelId="{BA64789A-AEAF-4955-A984-CC9893890461}" type="presParOf" srcId="{1B633185-35FD-49D7-A1BE-544F3EB3E847}" destId="{BC70CC70-656A-4D6F-835C-2CF884C73571}" srcOrd="0" destOrd="0" presId="urn:microsoft.com/office/officeart/2009/layout/CircleArrowProcess"/>
    <dgm:cxn modelId="{14312FA6-B74C-490D-B283-231E40B975D0}" type="presParOf" srcId="{BC70CC70-656A-4D6F-835C-2CF884C73571}" destId="{50143034-D125-4044-AED7-754B41A536CA}" srcOrd="0" destOrd="0" presId="urn:microsoft.com/office/officeart/2009/layout/CircleArrowProcess"/>
    <dgm:cxn modelId="{02C63FDF-9289-4108-A3D0-8F912D3F2CDB}" type="presParOf" srcId="{1B633185-35FD-49D7-A1BE-544F3EB3E847}" destId="{68088AAC-A606-48A9-B9A8-27EBDB358DFC}" srcOrd="1" destOrd="0" presId="urn:microsoft.com/office/officeart/2009/layout/CircleArrowProcess"/>
    <dgm:cxn modelId="{1D8BD0FE-3304-4C79-95F1-EB581EC4632C}" type="presParOf" srcId="{1B633185-35FD-49D7-A1BE-544F3EB3E847}" destId="{9321537E-B1E2-4DE5-BE2A-B6A694BA03F5}" srcOrd="2" destOrd="0" presId="urn:microsoft.com/office/officeart/2009/layout/CircleArrowProcess"/>
    <dgm:cxn modelId="{63376B2B-5305-47EC-80AA-CFE06B25A877}" type="presParOf" srcId="{9321537E-B1E2-4DE5-BE2A-B6A694BA03F5}" destId="{BA35C1DF-E909-4DD4-85BD-A0B7DAC0E691}" srcOrd="0" destOrd="0" presId="urn:microsoft.com/office/officeart/2009/layout/CircleArrowProcess"/>
    <dgm:cxn modelId="{DCB1C46F-7FE3-4C60-AC69-C0FA5AC7B9AA}" type="presParOf" srcId="{1B633185-35FD-49D7-A1BE-544F3EB3E847}" destId="{FA13F066-40C8-4CE3-A1A6-9951D0CDB169}" srcOrd="3" destOrd="0" presId="urn:microsoft.com/office/officeart/2009/layout/CircleArrowProcess"/>
    <dgm:cxn modelId="{59F80FB9-3F75-40B0-9701-E136292C2FCC}" type="presParOf" srcId="{1B633185-35FD-49D7-A1BE-544F3EB3E847}" destId="{4F46783A-E537-43E3-AA11-5963F4EDB0AF}" srcOrd="4" destOrd="0" presId="urn:microsoft.com/office/officeart/2009/layout/CircleArrowProcess"/>
    <dgm:cxn modelId="{716F7194-0F82-49B5-88E6-D5D072BC01E1}" type="presParOf" srcId="{4F46783A-E537-43E3-AA11-5963F4EDB0AF}" destId="{7C873A86-BC1C-4252-AAC9-9B9492BE18D4}" srcOrd="0" destOrd="0" presId="urn:microsoft.com/office/officeart/2009/layout/CircleArrowProcess"/>
    <dgm:cxn modelId="{9F0C7452-5AD6-4B55-9B03-DAFC53B93E50}" type="presParOf" srcId="{1B633185-35FD-49D7-A1BE-544F3EB3E847}" destId="{BBF12DEF-AD5F-4063-A288-337168F05E6E}" srcOrd="5" destOrd="0" presId="urn:microsoft.com/office/officeart/2009/layout/CircleArrowProcess"/>
    <dgm:cxn modelId="{2657191B-3412-40F8-AE98-71D3610378E8}" type="presParOf" srcId="{1B633185-35FD-49D7-A1BE-544F3EB3E847}" destId="{9266CAEA-1CF6-4E03-BBE6-9DA24A15497C}" srcOrd="6" destOrd="0" presId="urn:microsoft.com/office/officeart/2009/layout/CircleArrowProcess"/>
    <dgm:cxn modelId="{6D4227EA-9A03-4EA9-8837-F3B24C749894}" type="presParOf" srcId="{9266CAEA-1CF6-4E03-BBE6-9DA24A15497C}" destId="{8C48C135-D003-4763-989B-5551C822E33E}" srcOrd="0" destOrd="0" presId="urn:microsoft.com/office/officeart/2009/layout/CircleArrowProcess"/>
    <dgm:cxn modelId="{67C83F1B-035F-44C6-80AF-2A457BE8D22D}" type="presParOf" srcId="{1B633185-35FD-49D7-A1BE-544F3EB3E847}" destId="{E0328CEC-C95D-4CBF-83C2-F8C92E07F286}" srcOrd="7" destOrd="0" presId="urn:microsoft.com/office/officeart/2009/layout/CircleArrowProcess"/>
    <dgm:cxn modelId="{6B3DE71F-67EC-4F3B-8E94-A57BD00E0368}" type="presParOf" srcId="{1B633185-35FD-49D7-A1BE-544F3EB3E847}" destId="{2D113F57-93D0-405C-92CC-6EFF148AD4D0}" srcOrd="8" destOrd="0" presId="urn:microsoft.com/office/officeart/2009/layout/CircleArrowProcess"/>
    <dgm:cxn modelId="{B00DC525-E2A6-4F6D-A881-C4A9088D0AB7}" type="presParOf" srcId="{2D113F57-93D0-405C-92CC-6EFF148AD4D0}" destId="{B4783F18-20B0-473C-9BD3-862D0316C23F}" srcOrd="0" destOrd="0" presId="urn:microsoft.com/office/officeart/2009/layout/CircleArrowProcess"/>
    <dgm:cxn modelId="{E9488A8F-5F9E-4D52-B598-A8D8BBB1BE76}" type="presParOf" srcId="{1B633185-35FD-49D7-A1BE-544F3EB3E847}" destId="{5C2AB35F-1F8B-435B-AA4F-DF2239539087}" srcOrd="9" destOrd="0" presId="urn:microsoft.com/office/officeart/2009/layout/CircleArrowProcess"/>
    <dgm:cxn modelId="{BA739FDE-9F28-47C2-98BF-7DE827A62870}" type="presParOf" srcId="{1B633185-35FD-49D7-A1BE-544F3EB3E847}" destId="{26338352-4C3E-4C61-BF74-EB4C9071C3CD}" srcOrd="10" destOrd="0" presId="urn:microsoft.com/office/officeart/2009/layout/CircleArrowProcess"/>
    <dgm:cxn modelId="{7F0C3E5B-5516-41C8-BBF5-D50486B36DBA}" type="presParOf" srcId="{26338352-4C3E-4C61-BF74-EB4C9071C3CD}" destId="{ADEBB8E0-5515-416C-8B04-F83F32CE208E}" srcOrd="0" destOrd="0" presId="urn:microsoft.com/office/officeart/2009/layout/CircleArrowProcess"/>
    <dgm:cxn modelId="{FF82F1AE-418B-4E9F-A84E-50DE726E181C}" type="presParOf" srcId="{1B633185-35FD-49D7-A1BE-544F3EB3E847}" destId="{63D64274-B537-4C5D-9C4D-E30C08503DFB}" srcOrd="11" destOrd="0" presId="urn:microsoft.com/office/officeart/2009/layout/CircleArrowProcess"/>
  </dgm:cxnLst>
  <dgm:bg>
    <a:noFill/>
  </dgm:bg>
  <dgm:whole>
    <a:ln w="19050">
      <a:solidFill>
        <a:srgbClr val="FF000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6D307B-9F19-4D2B-B8E9-62BF8CEDD93F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5B6B5B-5C21-49E5-8580-2073D00DF95E}">
      <dgm:prSet phldrT="[Текст]"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1.Подает авторские материалы в УМС 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CF12B74C-49C5-4C79-9668-A29A2983AF75}" type="parTrans" cxnId="{AA675CD0-F37F-496E-B958-C23A64DB0632}">
      <dgm:prSet/>
      <dgm:spPr/>
      <dgm:t>
        <a:bodyPr/>
        <a:lstStyle/>
        <a:p>
          <a:endParaRPr lang="ru-RU"/>
        </a:p>
      </dgm:t>
    </dgm:pt>
    <dgm:pt modelId="{393889CB-E7BC-476D-B6D4-1FFCC68D272C}" type="sibTrans" cxnId="{AA675CD0-F37F-496E-B958-C23A64DB0632}">
      <dgm:prSet/>
      <dgm:spPr/>
      <dgm:t>
        <a:bodyPr/>
        <a:lstStyle/>
        <a:p>
          <a:endParaRPr lang="ru-RU"/>
        </a:p>
      </dgm:t>
    </dgm:pt>
    <dgm:pt modelId="{94829466-BDA4-417E-B1AC-0AF587DDA192}">
      <dgm:prSet phldrT="[Текст]"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2.Получает положительное экспертное заключение УМС       по трансляции опыта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42B01CFC-BDB0-4AAD-9DBC-0BF7B877C083}" type="parTrans" cxnId="{D743A86A-A07C-4ACD-98AA-720492552572}">
      <dgm:prSet/>
      <dgm:spPr/>
      <dgm:t>
        <a:bodyPr/>
        <a:lstStyle/>
        <a:p>
          <a:endParaRPr lang="ru-RU"/>
        </a:p>
      </dgm:t>
    </dgm:pt>
    <dgm:pt modelId="{51FCFEA1-C63A-458D-B71A-A07497D0A906}" type="sibTrans" cxnId="{D743A86A-A07C-4ACD-98AA-720492552572}">
      <dgm:prSet/>
      <dgm:spPr/>
      <dgm:t>
        <a:bodyPr/>
        <a:lstStyle/>
        <a:p>
          <a:endParaRPr lang="ru-RU"/>
        </a:p>
      </dgm:t>
    </dgm:pt>
    <dgm:pt modelId="{2BC728B0-9BAE-4B8B-A7CD-60FBF03B1CF2}">
      <dgm:prSet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3.Транслирует свой опыт не менее                                           чем в 3-х районах/городах,                                       определенных методическим центром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ru-RU" sz="1400" b="0" dirty="0" smtClean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245436C9-424D-481E-BEC6-96AFA0DB6235}" type="parTrans" cxnId="{83329666-E650-4C49-AA42-52AE997DD4C4}">
      <dgm:prSet/>
      <dgm:spPr/>
      <dgm:t>
        <a:bodyPr/>
        <a:lstStyle/>
        <a:p>
          <a:endParaRPr lang="ru-RU"/>
        </a:p>
      </dgm:t>
    </dgm:pt>
    <dgm:pt modelId="{598DD4F4-6DB6-4D75-A3BF-FEEC2227A79B}" type="sibTrans" cxnId="{83329666-E650-4C49-AA42-52AE997DD4C4}">
      <dgm:prSet/>
      <dgm:spPr/>
      <dgm:t>
        <a:bodyPr/>
        <a:lstStyle/>
        <a:p>
          <a:endParaRPr lang="ru-RU"/>
        </a:p>
      </dgm:t>
    </dgm:pt>
    <dgm:pt modelId="{8B6C8B99-1692-4497-86D9-9360F8FFB965}">
      <dgm:prSet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4.Определяет форму трансляции опыта совместно с методистом </a:t>
          </a:r>
        </a:p>
      </dgm:t>
    </dgm:pt>
    <dgm:pt modelId="{55696B1C-431D-4EB7-88B1-EBF83ADDACF4}" type="parTrans" cxnId="{77D9AC7E-6CC2-496C-9CE2-50458137A160}">
      <dgm:prSet/>
      <dgm:spPr/>
      <dgm:t>
        <a:bodyPr/>
        <a:lstStyle/>
        <a:p>
          <a:endParaRPr lang="ru-RU"/>
        </a:p>
      </dgm:t>
    </dgm:pt>
    <dgm:pt modelId="{107F0E2E-0CA5-472A-9FC2-6DA9239C89F0}" type="sibTrans" cxnId="{77D9AC7E-6CC2-496C-9CE2-50458137A160}">
      <dgm:prSet/>
      <dgm:spPr/>
      <dgm:t>
        <a:bodyPr/>
        <a:lstStyle/>
        <a:p>
          <a:endParaRPr lang="ru-RU"/>
        </a:p>
      </dgm:t>
    </dgm:pt>
    <dgm:pt modelId="{22D8AA81-F407-4303-8BC0-F634AE43B2F4}">
      <dgm:prSet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5.Публикует в социальных сетях материалы по трансляции опыта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DCD8ED1A-4BEA-4B48-B0D2-7F326CDF537E}" type="parTrans" cxnId="{E496744C-6ED4-4909-8A29-0196058649BE}">
      <dgm:prSet/>
      <dgm:spPr/>
      <dgm:t>
        <a:bodyPr/>
        <a:lstStyle/>
        <a:p>
          <a:endParaRPr lang="ru-RU"/>
        </a:p>
      </dgm:t>
    </dgm:pt>
    <dgm:pt modelId="{88903716-2BAB-4E65-933F-AD45EF531FA3}" type="sibTrans" cxnId="{E496744C-6ED4-4909-8A29-0196058649BE}">
      <dgm:prSet/>
      <dgm:spPr/>
      <dgm:t>
        <a:bodyPr/>
        <a:lstStyle/>
        <a:p>
          <a:endParaRPr lang="ru-RU"/>
        </a:p>
      </dgm:t>
    </dgm:pt>
    <dgm:pt modelId="{9AAC6D9E-443B-4795-8202-F9CCF34A6CAE}">
      <dgm:prSet/>
      <dgm:spPr/>
      <dgm:t>
        <a:bodyPr/>
        <a:lstStyle/>
        <a:p>
          <a:endParaRPr lang="ru-RU"/>
        </a:p>
      </dgm:t>
    </dgm:pt>
    <dgm:pt modelId="{849083F5-7D28-4482-A8B9-419AA345856A}" type="parTrans" cxnId="{AAF5B8BA-D2DF-4670-A8BA-7B9F276D7B7C}">
      <dgm:prSet/>
      <dgm:spPr/>
      <dgm:t>
        <a:bodyPr/>
        <a:lstStyle/>
        <a:p>
          <a:endParaRPr lang="ru-RU"/>
        </a:p>
      </dgm:t>
    </dgm:pt>
    <dgm:pt modelId="{2A63A88B-2DA9-407F-94CD-1F9EEA9388D9}" type="sibTrans" cxnId="{AAF5B8BA-D2DF-4670-A8BA-7B9F276D7B7C}">
      <dgm:prSet/>
      <dgm:spPr/>
      <dgm:t>
        <a:bodyPr/>
        <a:lstStyle/>
        <a:p>
          <a:endParaRPr lang="ru-RU"/>
        </a:p>
      </dgm:t>
    </dgm:pt>
    <dgm:pt modelId="{1B633185-35FD-49D7-A1BE-544F3EB3E847}" type="pres">
      <dgm:prSet presAssocID="{266D307B-9F19-4D2B-B8E9-62BF8CEDD93F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C70CC70-656A-4D6F-835C-2CF884C73571}" type="pres">
      <dgm:prSet presAssocID="{635B6B5B-5C21-49E5-8580-2073D00DF95E}" presName="Accent1" presStyleCnt="0"/>
      <dgm:spPr/>
    </dgm:pt>
    <dgm:pt modelId="{50143034-D125-4044-AED7-754B41A536CA}" type="pres">
      <dgm:prSet presAssocID="{635B6B5B-5C21-49E5-8580-2073D00DF95E}" presName="Accent" presStyleLbl="node1" presStyleIdx="0" presStyleCnt="6" custAng="0" custScaleX="216884" custScaleY="78809" custLinFactNeighborX="90" custLinFactNeighborY="40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68088AAC-A606-48A9-B9A8-27EBDB358DFC}" type="pres">
      <dgm:prSet presAssocID="{635B6B5B-5C21-49E5-8580-2073D00DF95E}" presName="Parent1" presStyleLbl="revTx" presStyleIdx="0" presStyleCnt="6" custScaleX="268305" custLinFactNeighborX="-16727" custLinFactNeighborY="-706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21537E-B1E2-4DE5-BE2A-B6A694BA03F5}" type="pres">
      <dgm:prSet presAssocID="{94829466-BDA4-417E-B1AC-0AF587DDA192}" presName="Accent2" presStyleCnt="0"/>
      <dgm:spPr/>
    </dgm:pt>
    <dgm:pt modelId="{BA35C1DF-E909-4DD4-85BD-A0B7DAC0E691}" type="pres">
      <dgm:prSet presAssocID="{94829466-BDA4-417E-B1AC-0AF587DDA192}" presName="Accent" presStyleLbl="node1" presStyleIdx="1" presStyleCnt="6" custScaleX="245182" custScaleY="86787" custLinFactNeighborX="-6662" custLinFactNeighborY="-909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FA13F066-40C8-4CE3-A1A6-9951D0CDB169}" type="pres">
      <dgm:prSet presAssocID="{94829466-BDA4-417E-B1AC-0AF587DDA192}" presName="Parent2" presStyleLbl="revTx" presStyleIdx="1" presStyleCnt="6" custScaleX="327053" custLinFactNeighborX="2634" custLinFactNeighborY="-90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46783A-E537-43E3-AA11-5963F4EDB0AF}" type="pres">
      <dgm:prSet presAssocID="{2BC728B0-9BAE-4B8B-A7CD-60FBF03B1CF2}" presName="Accent3" presStyleCnt="0"/>
      <dgm:spPr/>
    </dgm:pt>
    <dgm:pt modelId="{7C873A86-BC1C-4252-AAC9-9B9492BE18D4}" type="pres">
      <dgm:prSet presAssocID="{2BC728B0-9BAE-4B8B-A7CD-60FBF03B1CF2}" presName="Accent" presStyleLbl="node1" presStyleIdx="2" presStyleCnt="6" custScaleX="293448" custScaleY="87508" custLinFactNeighborX="2043" custLinFactNeighborY="463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BBF12DEF-AD5F-4063-A288-337168F05E6E}" type="pres">
      <dgm:prSet presAssocID="{2BC728B0-9BAE-4B8B-A7CD-60FBF03B1CF2}" presName="Parent3" presStyleLbl="revTx" presStyleIdx="2" presStyleCnt="6" custScaleX="456394" custScaleY="187575" custLinFactNeighborX="-49287" custLinFactNeighborY="2374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6CAEA-1CF6-4E03-BBE6-9DA24A15497C}" type="pres">
      <dgm:prSet presAssocID="{8B6C8B99-1692-4497-86D9-9360F8FFB965}" presName="Accent4" presStyleCnt="0"/>
      <dgm:spPr/>
    </dgm:pt>
    <dgm:pt modelId="{8C48C135-D003-4763-989B-5551C822E33E}" type="pres">
      <dgm:prSet presAssocID="{8B6C8B99-1692-4497-86D9-9360F8FFB965}" presName="Accent" presStyleLbl="node1" presStyleIdx="3" presStyleCnt="6" custScaleX="251767" custScaleY="79406" custLinFactNeighborX="1513" custLinFactNeighborY="-1500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E0328CEC-C95D-4CBF-83C2-F8C92E07F286}" type="pres">
      <dgm:prSet presAssocID="{8B6C8B99-1692-4497-86D9-9360F8FFB965}" presName="Parent4" presStyleLbl="revTx" presStyleIdx="3" presStyleCnt="6" custScaleX="385596" custLinFactNeighborX="11879" custLinFactNeighborY="-214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13F57-93D0-405C-92CC-6EFF148AD4D0}" type="pres">
      <dgm:prSet presAssocID="{22D8AA81-F407-4303-8BC0-F634AE43B2F4}" presName="Accent5" presStyleCnt="0"/>
      <dgm:spPr/>
    </dgm:pt>
    <dgm:pt modelId="{B4783F18-20B0-473C-9BD3-862D0316C23F}" type="pres">
      <dgm:prSet presAssocID="{22D8AA81-F407-4303-8BC0-F634AE43B2F4}" presName="Accent" presStyleLbl="node1" presStyleIdx="4" presStyleCnt="6" custScaleX="271965" custScaleY="88249" custLinFactNeighborX="6336" custLinFactNeighborY="-1842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5C2AB35F-1F8B-435B-AA4F-DF2239539087}" type="pres">
      <dgm:prSet presAssocID="{22D8AA81-F407-4303-8BC0-F634AE43B2F4}" presName="Parent5" presStyleLbl="revTx" presStyleIdx="4" presStyleCnt="6" custScaleX="403538" custLinFactNeighborX="23490" custLinFactNeighborY="-1807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338352-4C3E-4C61-BF74-EB4C9071C3CD}" type="pres">
      <dgm:prSet presAssocID="{9AAC6D9E-443B-4795-8202-F9CCF34A6CAE}" presName="Accent6" presStyleCnt="0"/>
      <dgm:spPr/>
    </dgm:pt>
    <dgm:pt modelId="{ADEBB8E0-5515-416C-8B04-F83F32CE208E}" type="pres">
      <dgm:prSet presAssocID="{9AAC6D9E-443B-4795-8202-F9CCF34A6CAE}" presName="Accent" presStyleLbl="node1" presStyleIdx="5" presStyleCnt="6" custScaleX="246396" custScaleY="79816" custLinFactNeighborX="1993" custLinFactNeighborY="-2694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63D64274-B537-4C5D-9C4D-E30C08503DFB}" type="pres">
      <dgm:prSet presAssocID="{9AAC6D9E-443B-4795-8202-F9CCF34A6CAE}" presName="Parent6" presStyleLbl="revTx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F1CD7E-C500-4801-B46C-3954BCBCA348}" type="presOf" srcId="{22D8AA81-F407-4303-8BC0-F634AE43B2F4}" destId="{5C2AB35F-1F8B-435B-AA4F-DF2239539087}" srcOrd="0" destOrd="0" presId="urn:microsoft.com/office/officeart/2009/layout/CircleArrowProcess"/>
    <dgm:cxn modelId="{8381D440-186F-45A0-9FD6-16A7BBC016DE}" type="presOf" srcId="{9AAC6D9E-443B-4795-8202-F9CCF34A6CAE}" destId="{63D64274-B537-4C5D-9C4D-E30C08503DFB}" srcOrd="0" destOrd="0" presId="urn:microsoft.com/office/officeart/2009/layout/CircleArrowProcess"/>
    <dgm:cxn modelId="{E26DA37C-69A6-4CFA-BD86-9E518B16EFBA}" type="presOf" srcId="{266D307B-9F19-4D2B-B8E9-62BF8CEDD93F}" destId="{1B633185-35FD-49D7-A1BE-544F3EB3E847}" srcOrd="0" destOrd="0" presId="urn:microsoft.com/office/officeart/2009/layout/CircleArrowProcess"/>
    <dgm:cxn modelId="{E0C6F8B8-416C-4F6D-B801-2CD6689AC88E}" type="presOf" srcId="{635B6B5B-5C21-49E5-8580-2073D00DF95E}" destId="{68088AAC-A606-48A9-B9A8-27EBDB358DFC}" srcOrd="0" destOrd="0" presId="urn:microsoft.com/office/officeart/2009/layout/CircleArrowProcess"/>
    <dgm:cxn modelId="{AA675CD0-F37F-496E-B958-C23A64DB0632}" srcId="{266D307B-9F19-4D2B-B8E9-62BF8CEDD93F}" destId="{635B6B5B-5C21-49E5-8580-2073D00DF95E}" srcOrd="0" destOrd="0" parTransId="{CF12B74C-49C5-4C79-9668-A29A2983AF75}" sibTransId="{393889CB-E7BC-476D-B6D4-1FFCC68D272C}"/>
    <dgm:cxn modelId="{83329666-E650-4C49-AA42-52AE997DD4C4}" srcId="{266D307B-9F19-4D2B-B8E9-62BF8CEDD93F}" destId="{2BC728B0-9BAE-4B8B-A7CD-60FBF03B1CF2}" srcOrd="2" destOrd="0" parTransId="{245436C9-424D-481E-BEC6-96AFA0DB6235}" sibTransId="{598DD4F4-6DB6-4D75-A3BF-FEEC2227A79B}"/>
    <dgm:cxn modelId="{A307E327-9CB3-47EC-AE56-DA37901C3638}" type="presOf" srcId="{94829466-BDA4-417E-B1AC-0AF587DDA192}" destId="{FA13F066-40C8-4CE3-A1A6-9951D0CDB169}" srcOrd="0" destOrd="0" presId="urn:microsoft.com/office/officeart/2009/layout/CircleArrowProcess"/>
    <dgm:cxn modelId="{718F362B-8059-42A8-844C-B99AD8E6875B}" type="presOf" srcId="{8B6C8B99-1692-4497-86D9-9360F8FFB965}" destId="{E0328CEC-C95D-4CBF-83C2-F8C92E07F286}" srcOrd="0" destOrd="0" presId="urn:microsoft.com/office/officeart/2009/layout/CircleArrowProcess"/>
    <dgm:cxn modelId="{04B855E8-4C84-4332-BF83-CB11FAA229B9}" type="presOf" srcId="{2BC728B0-9BAE-4B8B-A7CD-60FBF03B1CF2}" destId="{BBF12DEF-AD5F-4063-A288-337168F05E6E}" srcOrd="0" destOrd="0" presId="urn:microsoft.com/office/officeart/2009/layout/CircleArrowProcess"/>
    <dgm:cxn modelId="{D743A86A-A07C-4ACD-98AA-720492552572}" srcId="{266D307B-9F19-4D2B-B8E9-62BF8CEDD93F}" destId="{94829466-BDA4-417E-B1AC-0AF587DDA192}" srcOrd="1" destOrd="0" parTransId="{42B01CFC-BDB0-4AAD-9DBC-0BF7B877C083}" sibTransId="{51FCFEA1-C63A-458D-B71A-A07497D0A906}"/>
    <dgm:cxn modelId="{E496744C-6ED4-4909-8A29-0196058649BE}" srcId="{266D307B-9F19-4D2B-B8E9-62BF8CEDD93F}" destId="{22D8AA81-F407-4303-8BC0-F634AE43B2F4}" srcOrd="4" destOrd="0" parTransId="{DCD8ED1A-4BEA-4B48-B0D2-7F326CDF537E}" sibTransId="{88903716-2BAB-4E65-933F-AD45EF531FA3}"/>
    <dgm:cxn modelId="{AAF5B8BA-D2DF-4670-A8BA-7B9F276D7B7C}" srcId="{266D307B-9F19-4D2B-B8E9-62BF8CEDD93F}" destId="{9AAC6D9E-443B-4795-8202-F9CCF34A6CAE}" srcOrd="5" destOrd="0" parTransId="{849083F5-7D28-4482-A8B9-419AA345856A}" sibTransId="{2A63A88B-2DA9-407F-94CD-1F9EEA9388D9}"/>
    <dgm:cxn modelId="{77D9AC7E-6CC2-496C-9CE2-50458137A160}" srcId="{266D307B-9F19-4D2B-B8E9-62BF8CEDD93F}" destId="{8B6C8B99-1692-4497-86D9-9360F8FFB965}" srcOrd="3" destOrd="0" parTransId="{55696B1C-431D-4EB7-88B1-EBF83ADDACF4}" sibTransId="{107F0E2E-0CA5-472A-9FC2-6DA9239C89F0}"/>
    <dgm:cxn modelId="{BA64789A-AEAF-4955-A984-CC9893890461}" type="presParOf" srcId="{1B633185-35FD-49D7-A1BE-544F3EB3E847}" destId="{BC70CC70-656A-4D6F-835C-2CF884C73571}" srcOrd="0" destOrd="0" presId="urn:microsoft.com/office/officeart/2009/layout/CircleArrowProcess"/>
    <dgm:cxn modelId="{14312FA6-B74C-490D-B283-231E40B975D0}" type="presParOf" srcId="{BC70CC70-656A-4D6F-835C-2CF884C73571}" destId="{50143034-D125-4044-AED7-754B41A536CA}" srcOrd="0" destOrd="0" presId="urn:microsoft.com/office/officeart/2009/layout/CircleArrowProcess"/>
    <dgm:cxn modelId="{02C63FDF-9289-4108-A3D0-8F912D3F2CDB}" type="presParOf" srcId="{1B633185-35FD-49D7-A1BE-544F3EB3E847}" destId="{68088AAC-A606-48A9-B9A8-27EBDB358DFC}" srcOrd="1" destOrd="0" presId="urn:microsoft.com/office/officeart/2009/layout/CircleArrowProcess"/>
    <dgm:cxn modelId="{1D8BD0FE-3304-4C79-95F1-EB581EC4632C}" type="presParOf" srcId="{1B633185-35FD-49D7-A1BE-544F3EB3E847}" destId="{9321537E-B1E2-4DE5-BE2A-B6A694BA03F5}" srcOrd="2" destOrd="0" presId="urn:microsoft.com/office/officeart/2009/layout/CircleArrowProcess"/>
    <dgm:cxn modelId="{63376B2B-5305-47EC-80AA-CFE06B25A877}" type="presParOf" srcId="{9321537E-B1E2-4DE5-BE2A-B6A694BA03F5}" destId="{BA35C1DF-E909-4DD4-85BD-A0B7DAC0E691}" srcOrd="0" destOrd="0" presId="urn:microsoft.com/office/officeart/2009/layout/CircleArrowProcess"/>
    <dgm:cxn modelId="{DCB1C46F-7FE3-4C60-AC69-C0FA5AC7B9AA}" type="presParOf" srcId="{1B633185-35FD-49D7-A1BE-544F3EB3E847}" destId="{FA13F066-40C8-4CE3-A1A6-9951D0CDB169}" srcOrd="3" destOrd="0" presId="urn:microsoft.com/office/officeart/2009/layout/CircleArrowProcess"/>
    <dgm:cxn modelId="{59F80FB9-3F75-40B0-9701-E136292C2FCC}" type="presParOf" srcId="{1B633185-35FD-49D7-A1BE-544F3EB3E847}" destId="{4F46783A-E537-43E3-AA11-5963F4EDB0AF}" srcOrd="4" destOrd="0" presId="urn:microsoft.com/office/officeart/2009/layout/CircleArrowProcess"/>
    <dgm:cxn modelId="{716F7194-0F82-49B5-88E6-D5D072BC01E1}" type="presParOf" srcId="{4F46783A-E537-43E3-AA11-5963F4EDB0AF}" destId="{7C873A86-BC1C-4252-AAC9-9B9492BE18D4}" srcOrd="0" destOrd="0" presId="urn:microsoft.com/office/officeart/2009/layout/CircleArrowProcess"/>
    <dgm:cxn modelId="{9F0C7452-5AD6-4B55-9B03-DAFC53B93E50}" type="presParOf" srcId="{1B633185-35FD-49D7-A1BE-544F3EB3E847}" destId="{BBF12DEF-AD5F-4063-A288-337168F05E6E}" srcOrd="5" destOrd="0" presId="urn:microsoft.com/office/officeart/2009/layout/CircleArrowProcess"/>
    <dgm:cxn modelId="{2657191B-3412-40F8-AE98-71D3610378E8}" type="presParOf" srcId="{1B633185-35FD-49D7-A1BE-544F3EB3E847}" destId="{9266CAEA-1CF6-4E03-BBE6-9DA24A15497C}" srcOrd="6" destOrd="0" presId="urn:microsoft.com/office/officeart/2009/layout/CircleArrowProcess"/>
    <dgm:cxn modelId="{6D4227EA-9A03-4EA9-8837-F3B24C749894}" type="presParOf" srcId="{9266CAEA-1CF6-4E03-BBE6-9DA24A15497C}" destId="{8C48C135-D003-4763-989B-5551C822E33E}" srcOrd="0" destOrd="0" presId="urn:microsoft.com/office/officeart/2009/layout/CircleArrowProcess"/>
    <dgm:cxn modelId="{67C83F1B-035F-44C6-80AF-2A457BE8D22D}" type="presParOf" srcId="{1B633185-35FD-49D7-A1BE-544F3EB3E847}" destId="{E0328CEC-C95D-4CBF-83C2-F8C92E07F286}" srcOrd="7" destOrd="0" presId="urn:microsoft.com/office/officeart/2009/layout/CircleArrowProcess"/>
    <dgm:cxn modelId="{6B3DE71F-67EC-4F3B-8E94-A57BD00E0368}" type="presParOf" srcId="{1B633185-35FD-49D7-A1BE-544F3EB3E847}" destId="{2D113F57-93D0-405C-92CC-6EFF148AD4D0}" srcOrd="8" destOrd="0" presId="urn:microsoft.com/office/officeart/2009/layout/CircleArrowProcess"/>
    <dgm:cxn modelId="{B00DC525-E2A6-4F6D-A881-C4A9088D0AB7}" type="presParOf" srcId="{2D113F57-93D0-405C-92CC-6EFF148AD4D0}" destId="{B4783F18-20B0-473C-9BD3-862D0316C23F}" srcOrd="0" destOrd="0" presId="urn:microsoft.com/office/officeart/2009/layout/CircleArrowProcess"/>
    <dgm:cxn modelId="{E9488A8F-5F9E-4D52-B598-A8D8BBB1BE76}" type="presParOf" srcId="{1B633185-35FD-49D7-A1BE-544F3EB3E847}" destId="{5C2AB35F-1F8B-435B-AA4F-DF2239539087}" srcOrd="9" destOrd="0" presId="urn:microsoft.com/office/officeart/2009/layout/CircleArrowProcess"/>
    <dgm:cxn modelId="{BA739FDE-9F28-47C2-98BF-7DE827A62870}" type="presParOf" srcId="{1B633185-35FD-49D7-A1BE-544F3EB3E847}" destId="{26338352-4C3E-4C61-BF74-EB4C9071C3CD}" srcOrd="10" destOrd="0" presId="urn:microsoft.com/office/officeart/2009/layout/CircleArrowProcess"/>
    <dgm:cxn modelId="{7F0C3E5B-5516-41C8-BBF5-D50486B36DBA}" type="presParOf" srcId="{26338352-4C3E-4C61-BF74-EB4C9071C3CD}" destId="{ADEBB8E0-5515-416C-8B04-F83F32CE208E}" srcOrd="0" destOrd="0" presId="urn:microsoft.com/office/officeart/2009/layout/CircleArrowProcess"/>
    <dgm:cxn modelId="{FF82F1AE-418B-4E9F-A84E-50DE726E181C}" type="presParOf" srcId="{1B633185-35FD-49D7-A1BE-544F3EB3E847}" destId="{63D64274-B537-4C5D-9C4D-E30C08503DFB}" srcOrd="11" destOrd="0" presId="urn:microsoft.com/office/officeart/2009/layout/CircleArrowProcess"/>
  </dgm:cxnLst>
  <dgm:bg>
    <a:noFill/>
  </dgm:bg>
  <dgm:whole>
    <a:ln w="19050">
      <a:solidFill>
        <a:srgbClr val="FF0000"/>
      </a:solidFill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43034-D125-4044-AED7-754B41A536CA}">
      <dsp:nvSpPr>
        <dsp:cNvPr id="0" name=""/>
        <dsp:cNvSpPr/>
      </dsp:nvSpPr>
      <dsp:spPr>
        <a:xfrm>
          <a:off x="1095067" y="151095"/>
          <a:ext cx="3386551" cy="123070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088AAC-A606-48A9-B9A8-27EBDB358DFC}">
      <dsp:nvSpPr>
        <dsp:cNvPr id="0" name=""/>
        <dsp:cNvSpPr/>
      </dsp:nvSpPr>
      <dsp:spPr>
        <a:xfrm>
          <a:off x="1445453" y="518307"/>
          <a:ext cx="2337960" cy="435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rgbClr val="002060"/>
              </a:solidFill>
              <a:latin typeface="Bookman Old Style" panose="02050604050505020204" pitchFamily="18" charset="0"/>
            </a:rPr>
            <a:t>1.Подает авторские материалы в РУМС </a:t>
          </a:r>
          <a:endParaRPr lang="ru-RU" sz="1400" b="0" kern="1200" dirty="0">
            <a:solidFill>
              <a:srgbClr val="002060"/>
            </a:solidFill>
            <a:latin typeface="Bookman Old Style" panose="02050604050505020204" pitchFamily="18" charset="0"/>
          </a:endParaRPr>
        </a:p>
      </dsp:txBody>
      <dsp:txXfrm>
        <a:off x="1445453" y="518307"/>
        <a:ext cx="2337960" cy="435402"/>
      </dsp:txXfrm>
    </dsp:sp>
    <dsp:sp modelId="{BA35C1DF-E909-4DD4-85BD-A0B7DAC0E691}">
      <dsp:nvSpPr>
        <dsp:cNvPr id="0" name=""/>
        <dsp:cNvSpPr/>
      </dsp:nvSpPr>
      <dsp:spPr>
        <a:xfrm>
          <a:off x="334920" y="971516"/>
          <a:ext cx="3828412" cy="135528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13F066-40C8-4CE3-A1A6-9951D0CDB169}">
      <dsp:nvSpPr>
        <dsp:cNvPr id="0" name=""/>
        <dsp:cNvSpPr/>
      </dsp:nvSpPr>
      <dsp:spPr>
        <a:xfrm>
          <a:off x="980107" y="1412259"/>
          <a:ext cx="2849879" cy="435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rgbClr val="002060"/>
              </a:solidFill>
              <a:latin typeface="Bookman Old Style" panose="02050604050505020204" pitchFamily="18" charset="0"/>
            </a:rPr>
            <a:t>2.Получает положительное экспертное заключение РУМС       по трансляции опыта</a:t>
          </a:r>
          <a:endParaRPr lang="ru-RU" sz="1400" b="0" kern="1200" dirty="0">
            <a:solidFill>
              <a:srgbClr val="002060"/>
            </a:solidFill>
            <a:latin typeface="Bookman Old Style" panose="02050604050505020204" pitchFamily="18" charset="0"/>
          </a:endParaRPr>
        </a:p>
      </dsp:txBody>
      <dsp:txXfrm>
        <a:off x="980107" y="1412259"/>
        <a:ext cx="2849879" cy="435402"/>
      </dsp:txXfrm>
    </dsp:sp>
    <dsp:sp modelId="{7C873A86-BC1C-4252-AAC9-9B9492BE18D4}">
      <dsp:nvSpPr>
        <dsp:cNvPr id="0" name=""/>
        <dsp:cNvSpPr/>
      </dsp:nvSpPr>
      <dsp:spPr>
        <a:xfrm>
          <a:off x="527805" y="1887815"/>
          <a:ext cx="4582065" cy="1366547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12DEF-AD5F-4063-A288-337168F05E6E}">
      <dsp:nvSpPr>
        <dsp:cNvPr id="0" name=""/>
        <dsp:cNvSpPr/>
      </dsp:nvSpPr>
      <dsp:spPr>
        <a:xfrm>
          <a:off x="1955686" y="2283999"/>
          <a:ext cx="2819721" cy="502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0" kern="1200" dirty="0" smtClean="0">
              <a:solidFill>
                <a:srgbClr val="002060"/>
              </a:solidFill>
              <a:latin typeface="Bookman Old Style" panose="02050604050505020204" pitchFamily="18" charset="0"/>
            </a:rPr>
            <a:t>3.Выбирает регионы                          для трансляции опыта </a:t>
          </a:r>
        </a:p>
      </dsp:txBody>
      <dsp:txXfrm>
        <a:off x="1955686" y="2283999"/>
        <a:ext cx="2819721" cy="502549"/>
      </dsp:txXfrm>
    </dsp:sp>
    <dsp:sp modelId="{8C48C135-D003-4763-989B-5551C822E33E}">
      <dsp:nvSpPr>
        <dsp:cNvPr id="0" name=""/>
        <dsp:cNvSpPr/>
      </dsp:nvSpPr>
      <dsp:spPr>
        <a:xfrm>
          <a:off x="411158" y="2819738"/>
          <a:ext cx="3931234" cy="124002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328CEC-C95D-4CBF-83C2-F8C92E07F286}">
      <dsp:nvSpPr>
        <dsp:cNvPr id="0" name=""/>
        <dsp:cNvSpPr/>
      </dsp:nvSpPr>
      <dsp:spPr>
        <a:xfrm>
          <a:off x="805208" y="3213553"/>
          <a:ext cx="3083715" cy="435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rgbClr val="002060"/>
              </a:solidFill>
              <a:latin typeface="Bookman Old Style" panose="02050604050505020204" pitchFamily="18" charset="0"/>
            </a:rPr>
            <a:t>4.Участвует в мероприятиях       с охватом не менее 3-х областей </a:t>
          </a:r>
        </a:p>
      </dsp:txBody>
      <dsp:txXfrm>
        <a:off x="805208" y="3213553"/>
        <a:ext cx="3083715" cy="435402"/>
      </dsp:txXfrm>
    </dsp:sp>
    <dsp:sp modelId="{B4783F18-20B0-473C-9BD3-862D0316C23F}">
      <dsp:nvSpPr>
        <dsp:cNvPr id="0" name=""/>
        <dsp:cNvSpPr/>
      </dsp:nvSpPr>
      <dsp:spPr>
        <a:xfrm>
          <a:off x="762562" y="3643478"/>
          <a:ext cx="4246617" cy="1378119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2AB35F-1F8B-435B-AA4F-DF2239539087}">
      <dsp:nvSpPr>
        <dsp:cNvPr id="0" name=""/>
        <dsp:cNvSpPr/>
      </dsp:nvSpPr>
      <dsp:spPr>
        <a:xfrm>
          <a:off x="1291201" y="4086280"/>
          <a:ext cx="3196532" cy="435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rgbClr val="002060"/>
              </a:solidFill>
              <a:latin typeface="Bookman Old Style" panose="02050604050505020204" pitchFamily="18" charset="0"/>
            </a:rPr>
            <a:t>5.Публикует в социальных сетях материалы по трансляции опыта</a:t>
          </a:r>
          <a:endParaRPr lang="ru-RU" sz="1400" b="0" kern="1200" dirty="0">
            <a:solidFill>
              <a:srgbClr val="002060"/>
            </a:solidFill>
            <a:latin typeface="Bookman Old Style" panose="02050604050505020204" pitchFamily="18" charset="0"/>
          </a:endParaRPr>
        </a:p>
      </dsp:txBody>
      <dsp:txXfrm>
        <a:off x="1291201" y="4086280"/>
        <a:ext cx="3196532" cy="435402"/>
      </dsp:txXfrm>
    </dsp:sp>
    <dsp:sp modelId="{ADEBB8E0-5515-416C-8B04-F83F32CE208E}">
      <dsp:nvSpPr>
        <dsp:cNvPr id="0" name=""/>
        <dsp:cNvSpPr/>
      </dsp:nvSpPr>
      <dsp:spPr>
        <a:xfrm>
          <a:off x="728517" y="4681882"/>
          <a:ext cx="3305373" cy="1071481"/>
        </a:xfrm>
        <a:prstGeom prst="blockArc">
          <a:avLst>
            <a:gd name="adj1" fmla="val 0"/>
            <a:gd name="adj2" fmla="val 18900000"/>
            <a:gd name="adj3" fmla="val 1274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64274-B537-4C5D-9C4D-E30C08503DFB}">
      <dsp:nvSpPr>
        <dsp:cNvPr id="0" name=""/>
        <dsp:cNvSpPr/>
      </dsp:nvSpPr>
      <dsp:spPr>
        <a:xfrm>
          <a:off x="1915409" y="5045294"/>
          <a:ext cx="871381" cy="435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1915409" y="5045294"/>
        <a:ext cx="871381" cy="4354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43034-D125-4044-AED7-754B41A536CA}">
      <dsp:nvSpPr>
        <dsp:cNvPr id="0" name=""/>
        <dsp:cNvSpPr/>
      </dsp:nvSpPr>
      <dsp:spPr>
        <a:xfrm>
          <a:off x="1095067" y="151095"/>
          <a:ext cx="3386551" cy="123070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088AAC-A606-48A9-B9A8-27EBDB358DFC}">
      <dsp:nvSpPr>
        <dsp:cNvPr id="0" name=""/>
        <dsp:cNvSpPr/>
      </dsp:nvSpPr>
      <dsp:spPr>
        <a:xfrm>
          <a:off x="1471908" y="519739"/>
          <a:ext cx="2337960" cy="435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rgbClr val="002060"/>
              </a:solidFill>
              <a:latin typeface="Bookman Old Style" panose="02050604050505020204" pitchFamily="18" charset="0"/>
            </a:rPr>
            <a:t>1.Подает авторские материалы в УМС </a:t>
          </a:r>
          <a:endParaRPr lang="ru-RU" sz="1400" b="0" kern="1200" dirty="0">
            <a:solidFill>
              <a:srgbClr val="002060"/>
            </a:solidFill>
            <a:latin typeface="Bookman Old Style" panose="02050604050505020204" pitchFamily="18" charset="0"/>
          </a:endParaRPr>
        </a:p>
      </dsp:txBody>
      <dsp:txXfrm>
        <a:off x="1471908" y="519739"/>
        <a:ext cx="2337960" cy="435402"/>
      </dsp:txXfrm>
    </dsp:sp>
    <dsp:sp modelId="{BA35C1DF-E909-4DD4-85BD-A0B7DAC0E691}">
      <dsp:nvSpPr>
        <dsp:cNvPr id="0" name=""/>
        <dsp:cNvSpPr/>
      </dsp:nvSpPr>
      <dsp:spPr>
        <a:xfrm>
          <a:off x="334920" y="971516"/>
          <a:ext cx="3828412" cy="135528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13F066-40C8-4CE3-A1A6-9951D0CDB169}">
      <dsp:nvSpPr>
        <dsp:cNvPr id="0" name=""/>
        <dsp:cNvSpPr/>
      </dsp:nvSpPr>
      <dsp:spPr>
        <a:xfrm>
          <a:off x="949112" y="1445867"/>
          <a:ext cx="2849879" cy="435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rgbClr val="002060"/>
              </a:solidFill>
              <a:latin typeface="Bookman Old Style" panose="02050604050505020204" pitchFamily="18" charset="0"/>
            </a:rPr>
            <a:t>2.Получает положительное экспертное заключение УМС       по трансляции опыта</a:t>
          </a:r>
          <a:endParaRPr lang="ru-RU" sz="1400" b="0" kern="1200" dirty="0">
            <a:solidFill>
              <a:srgbClr val="002060"/>
            </a:solidFill>
            <a:latin typeface="Bookman Old Style" panose="02050604050505020204" pitchFamily="18" charset="0"/>
          </a:endParaRPr>
        </a:p>
      </dsp:txBody>
      <dsp:txXfrm>
        <a:off x="949112" y="1445867"/>
        <a:ext cx="2849879" cy="435402"/>
      </dsp:txXfrm>
    </dsp:sp>
    <dsp:sp modelId="{7C873A86-BC1C-4252-AAC9-9B9492BE18D4}">
      <dsp:nvSpPr>
        <dsp:cNvPr id="0" name=""/>
        <dsp:cNvSpPr/>
      </dsp:nvSpPr>
      <dsp:spPr>
        <a:xfrm>
          <a:off x="527805" y="1887815"/>
          <a:ext cx="4582065" cy="1366547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12DEF-AD5F-4063-A288-337168F05E6E}">
      <dsp:nvSpPr>
        <dsp:cNvPr id="0" name=""/>
        <dsp:cNvSpPr/>
      </dsp:nvSpPr>
      <dsp:spPr>
        <a:xfrm>
          <a:off x="368700" y="2261269"/>
          <a:ext cx="3976933" cy="816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spcBef>
              <a:spcPct val="0"/>
            </a:spcBef>
          </a:pPr>
          <a:r>
            <a:rPr lang="ru-RU" sz="1400" b="0" kern="1200" dirty="0" smtClean="0">
              <a:solidFill>
                <a:srgbClr val="002060"/>
              </a:solidFill>
              <a:latin typeface="Bookman Old Style" panose="02050604050505020204" pitchFamily="18" charset="0"/>
            </a:rPr>
            <a:t>3.Транслирует свой опыт не менее                                           чем в 3-х районах/городах,                                       определенных методическим центром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400" b="0" kern="1200" dirty="0" smtClean="0">
            <a:solidFill>
              <a:srgbClr val="002060"/>
            </a:solidFill>
            <a:latin typeface="Bookman Old Style" panose="02050604050505020204" pitchFamily="18" charset="0"/>
          </a:endParaRPr>
        </a:p>
      </dsp:txBody>
      <dsp:txXfrm>
        <a:off x="368700" y="2261269"/>
        <a:ext cx="3976933" cy="816705"/>
      </dsp:txXfrm>
    </dsp:sp>
    <dsp:sp modelId="{8C48C135-D003-4763-989B-5551C822E33E}">
      <dsp:nvSpPr>
        <dsp:cNvPr id="0" name=""/>
        <dsp:cNvSpPr/>
      </dsp:nvSpPr>
      <dsp:spPr>
        <a:xfrm>
          <a:off x="411158" y="2819738"/>
          <a:ext cx="3931234" cy="124002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328CEC-C95D-4CBF-83C2-F8C92E07F286}">
      <dsp:nvSpPr>
        <dsp:cNvPr id="0" name=""/>
        <dsp:cNvSpPr/>
      </dsp:nvSpPr>
      <dsp:spPr>
        <a:xfrm>
          <a:off x="774605" y="3238502"/>
          <a:ext cx="3360012" cy="435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rgbClr val="002060"/>
              </a:solidFill>
              <a:latin typeface="Bookman Old Style" panose="02050604050505020204" pitchFamily="18" charset="0"/>
            </a:rPr>
            <a:t>4.Определяет форму трансляции опыта совместно с методистом </a:t>
          </a:r>
        </a:p>
      </dsp:txBody>
      <dsp:txXfrm>
        <a:off x="774605" y="3238502"/>
        <a:ext cx="3360012" cy="435402"/>
      </dsp:txXfrm>
    </dsp:sp>
    <dsp:sp modelId="{B4783F18-20B0-473C-9BD3-862D0316C23F}">
      <dsp:nvSpPr>
        <dsp:cNvPr id="0" name=""/>
        <dsp:cNvSpPr/>
      </dsp:nvSpPr>
      <dsp:spPr>
        <a:xfrm>
          <a:off x="762562" y="3643478"/>
          <a:ext cx="4246617" cy="1378119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2AB35F-1F8B-435B-AA4F-DF2239539087}">
      <dsp:nvSpPr>
        <dsp:cNvPr id="0" name=""/>
        <dsp:cNvSpPr/>
      </dsp:nvSpPr>
      <dsp:spPr>
        <a:xfrm>
          <a:off x="1233154" y="4067270"/>
          <a:ext cx="3516356" cy="435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rgbClr val="002060"/>
              </a:solidFill>
              <a:latin typeface="Bookman Old Style" panose="02050604050505020204" pitchFamily="18" charset="0"/>
            </a:rPr>
            <a:t>5.Публикует в социальных сетях материалы по трансляции опыта</a:t>
          </a:r>
          <a:endParaRPr lang="ru-RU" sz="1400" b="0" kern="1200" dirty="0">
            <a:solidFill>
              <a:srgbClr val="002060"/>
            </a:solidFill>
            <a:latin typeface="Bookman Old Style" panose="02050604050505020204" pitchFamily="18" charset="0"/>
          </a:endParaRPr>
        </a:p>
      </dsp:txBody>
      <dsp:txXfrm>
        <a:off x="1233154" y="4067270"/>
        <a:ext cx="3516356" cy="435402"/>
      </dsp:txXfrm>
    </dsp:sp>
    <dsp:sp modelId="{ADEBB8E0-5515-416C-8B04-F83F32CE208E}">
      <dsp:nvSpPr>
        <dsp:cNvPr id="0" name=""/>
        <dsp:cNvSpPr/>
      </dsp:nvSpPr>
      <dsp:spPr>
        <a:xfrm>
          <a:off x="728517" y="4681882"/>
          <a:ext cx="3305373" cy="1071481"/>
        </a:xfrm>
        <a:prstGeom prst="blockArc">
          <a:avLst>
            <a:gd name="adj1" fmla="val 0"/>
            <a:gd name="adj2" fmla="val 18900000"/>
            <a:gd name="adj3" fmla="val 12740"/>
          </a:avLst>
        </a:prstGeom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64274-B537-4C5D-9C4D-E30C08503DFB}">
      <dsp:nvSpPr>
        <dsp:cNvPr id="0" name=""/>
        <dsp:cNvSpPr/>
      </dsp:nvSpPr>
      <dsp:spPr>
        <a:xfrm>
          <a:off x="1915409" y="5045294"/>
          <a:ext cx="871381" cy="435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1915409" y="5045294"/>
        <a:ext cx="871381" cy="435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C0A22-8B66-45F6-8A8C-435230BF34A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DC006-A7C3-4FF0-9DF0-84B67D0B80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751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5DC006-A7C3-4FF0-9DF0-84B67D0B802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0221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E0A2-F127-494D-9AB0-074F8345F6FB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920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9548-B39A-4230-8BA7-6A85F84565DE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58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1FD7-6A1F-4B7F-BA8A-C5A2AC7D136E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036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E0A2-F127-494D-9AB0-074F8345F6FB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321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1BAC-BD6D-4131-8F7E-542FBF5A65FF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558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2352B-B509-48F9-971E-43C4AA8907A3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033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AC094-D5F4-4872-85A8-8BB08E525962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305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F29D-C03B-4C1C-B206-B912E493907D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345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9F72-AA75-4475-9846-035E5B19E23A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020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BEC7-B9EC-4292-9F9E-07E576AB24A8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118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E647C-1784-4C43-9A7D-36533CB1D0AE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7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1BAC-BD6D-4131-8F7E-542FBF5A65FF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5364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B49B-1C8B-45CF-895B-A9A48891CB73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713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9548-B39A-4230-8BA7-6A85F84565DE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6944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1FD7-6A1F-4B7F-BA8A-C5A2AC7D136E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76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2352B-B509-48F9-971E-43C4AA8907A3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76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AC094-D5F4-4872-85A8-8BB08E525962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88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F29D-C03B-4C1C-B206-B912E493907D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33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9F72-AA75-4475-9846-035E5B19E23A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5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BEC7-B9EC-4292-9F9E-07E576AB24A8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79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E647C-1784-4C43-9A7D-36533CB1D0AE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4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B49B-1C8B-45CF-895B-A9A48891CB73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02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763FA-983B-462C-871F-B6B57BFB96A3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68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763FA-983B-462C-871F-B6B57BFB96A3}" type="datetime1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02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-18360" y="-21033"/>
            <a:ext cx="4643114" cy="6861367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4223323" y="2748873"/>
            <a:ext cx="8111552" cy="1081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МАТЕРИАЛЫ (ПОРТФОЛИО) АТТЕСТУЕМЫХ</a:t>
            </a:r>
            <a:endParaRPr kumimoji="0" lang="ru-KZ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66976" y="6393288"/>
            <a:ext cx="132897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F1BB3F">
                      <a:alpha val="900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anose="020B0604020202020204" pitchFamily="34" charset="0"/>
              </a:rPr>
              <a:t>2026 </a:t>
            </a:r>
            <a:r>
              <a:rPr kumimoji="0" lang="ru-RU" sz="1800" b="1" i="0" u="none" strike="noStrike" kern="1200" cap="none" spc="0" normalizeH="0" baseline="0" noProof="0" dirty="0">
                <a:ln>
                  <a:solidFill>
                    <a:srgbClr val="F1BB3F">
                      <a:alpha val="900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anose="020B0604020202020204" pitchFamily="34" charset="0"/>
              </a:rPr>
              <a:t>ж.</a:t>
            </a:r>
          </a:p>
        </p:txBody>
      </p:sp>
      <p:pic>
        <p:nvPicPr>
          <p:cNvPr id="1032" name="Picture 8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" t="4012" r="62707" b="1597"/>
          <a:stretch/>
        </p:blipFill>
        <p:spPr bwMode="auto">
          <a:xfrm>
            <a:off x="298998" y="1300788"/>
            <a:ext cx="4008398" cy="3667126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46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7975" y="335730"/>
            <a:ext cx="10526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3.1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Учебно-методические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материалы/авторские программы,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рекомендованные </a:t>
            </a:r>
          </a:p>
        </p:txBody>
      </p:sp>
      <p:sp>
        <p:nvSpPr>
          <p:cNvPr id="18" name="Shape 10255"/>
          <p:cNvSpPr/>
          <p:nvPr/>
        </p:nvSpPr>
        <p:spPr>
          <a:xfrm>
            <a:off x="307975" y="18558"/>
            <a:ext cx="8176806" cy="376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3.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ОБОБЩЕНИЕ И ТРАНСЛЯЦИЯ ОПЫТА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052" y="6434483"/>
            <a:ext cx="11993895" cy="369332"/>
          </a:xfrm>
          <a:prstGeom prst="rect">
            <a:avLst/>
          </a:prstGeom>
          <a:ln w="127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За одну и ту же работу, представленную на разных уровнях, баллы не суммируются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696964"/>
              </p:ext>
            </p:extLst>
          </p:nvPr>
        </p:nvGraphicFramePr>
        <p:xfrm>
          <a:off x="99052" y="663975"/>
          <a:ext cx="11993896" cy="5730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239">
                  <a:extLst>
                    <a:ext uri="{9D8B030D-6E8A-4147-A177-3AD203B41FA5}">
                      <a16:colId xmlns:a16="http://schemas.microsoft.com/office/drawing/2014/main" val="3389201331"/>
                    </a:ext>
                  </a:extLst>
                </a:gridCol>
                <a:gridCol w="2268095">
                  <a:extLst>
                    <a:ext uri="{9D8B030D-6E8A-4147-A177-3AD203B41FA5}">
                      <a16:colId xmlns:a16="http://schemas.microsoft.com/office/drawing/2014/main" val="1924499467"/>
                    </a:ext>
                  </a:extLst>
                </a:gridCol>
                <a:gridCol w="4136065">
                  <a:extLst>
                    <a:ext uri="{9D8B030D-6E8A-4147-A177-3AD203B41FA5}">
                      <a16:colId xmlns:a16="http://schemas.microsoft.com/office/drawing/2014/main" val="1560152264"/>
                    </a:ext>
                  </a:extLst>
                </a:gridCol>
                <a:gridCol w="3193497">
                  <a:extLst>
                    <a:ext uri="{9D8B030D-6E8A-4147-A177-3AD203B41FA5}">
                      <a16:colId xmlns:a16="http://schemas.microsoft.com/office/drawing/2014/main" val="1141029321"/>
                    </a:ext>
                  </a:extLst>
                </a:gridCol>
              </a:tblGrid>
              <a:tr h="42057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Педагог-модератор</a:t>
                      </a:r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Педагог-эксперт</a:t>
                      </a:r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Педагог-исследователь</a:t>
                      </a:r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Педагог-мастер</a:t>
                      </a:r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935314"/>
                  </a:ext>
                </a:extLst>
              </a:tr>
              <a:tr h="1387990">
                <a:tc>
                  <a:txBody>
                    <a:bodyPr/>
                    <a:lstStyle/>
                    <a:p>
                      <a:pPr indent="234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методическим </a:t>
                      </a:r>
                      <a:endParaRPr lang="ru-RU" sz="1600" dirty="0" smtClean="0">
                        <a:solidFill>
                          <a:srgbClr val="00206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34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советом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 образования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34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учебно-методическим советом отдела образования района/города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учебно-методическим советом при управлении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 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республиканским учебно-методическим советом при уполномоченном органе в области образования (НАО имени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И.Алтынсарина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республиканским учебно-методическим советом при уполномоченном органе в области образования соответствующей отрасли (РУМС при РУМЦ ДО/ РУМС при ННПЦ РСИО)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республиканским учебно-методическим советом при уполномоченном органе в области образования (НАО имени </a:t>
                      </a:r>
                      <a:r>
                        <a:rPr lang="ru-RU" sz="1600" kern="1200" dirty="0" err="1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И.Алтынсарина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республиканским учебно-методическим советом при уполномоченном органе в области образования соответствующей отрасли (РУМС при РУМЦ ДО/ РУМС при ННПЦ РСИО) </a:t>
                      </a:r>
                    </a:p>
                    <a:p>
                      <a:pPr indent="234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9347175"/>
                  </a:ext>
                </a:extLst>
              </a:tr>
              <a:tr h="1387990">
                <a:tc gridSpan="2">
                  <a:txBody>
                    <a:bodyPr/>
                    <a:lstStyle/>
                    <a:p>
                      <a:pPr marL="0" indent="23495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дидактические материалы (сборники заданий, разработки уроков, рабочие тетради, тренажеры) или учебные, методические пособия или методические рекомендации</a:t>
                      </a:r>
                      <a:endParaRPr lang="ru-RU" sz="1600" kern="1200" dirty="0">
                        <a:solidFill>
                          <a:srgbClr val="00206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учебные пособия, методические рекомендации или авторские программы</a:t>
                      </a:r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авторские программы</a:t>
                      </a:r>
                    </a:p>
                    <a:p>
                      <a:pPr algn="just"/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34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653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375" y="160337"/>
            <a:ext cx="3599037" cy="24815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973812" y="465137"/>
            <a:ext cx="6961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3.2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Выступление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семинарах, конференциях, форумах, тренингах, мастер-классах, курсах повышения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квалификации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и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др.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307975" y="2962218"/>
            <a:ext cx="5724000" cy="360098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kumimoji="0" lang="ru-RU" sz="1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ВАЖНО!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Выступление 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на основе </a:t>
            </a:r>
            <a:r>
              <a:rPr lang="ru-RU" sz="19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исследовательской </a:t>
            </a:r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деятельности 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или  </a:t>
            </a:r>
            <a:r>
              <a:rPr lang="ru-RU" sz="19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учебно-методических </a:t>
            </a:r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материалах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, рекомендованных УМС соответствующего уровня;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Сертификаты участников, которые </a:t>
            </a:r>
            <a:r>
              <a:rPr lang="ru-RU" sz="19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не презентовали свой опыт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,</a:t>
            </a:r>
            <a:r>
              <a:rPr lang="ru-RU" sz="19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 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а являлись 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слушателями на 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семинарах, конференциях, форумах, тренингах, мастер-классах, курсах повышения квалификации и др., </a:t>
            </a:r>
            <a:r>
              <a:rPr lang="ru-RU" sz="19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не </a:t>
            </a:r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учитываются</a:t>
            </a:r>
            <a:endParaRPr lang="ru-RU" sz="1900" b="1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413610" y="989346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3.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ОБОБЩЕНИЕ 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И ТРАНСЛЯЦИЯ ОПЫТА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10900" y="3975223"/>
            <a:ext cx="5724000" cy="255454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Выписка из приказа (копия приказа)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или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программа (копия программы);</a:t>
            </a:r>
          </a:p>
          <a:p>
            <a:pPr lvl="0" algn="just"/>
            <a:endParaRPr lang="ru-RU" sz="2000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Ссылка на материалы мероприятия, размещенные в облачные хранилища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или</a:t>
            </a:r>
            <a:r>
              <a:rPr lang="ru-RU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ссылка на публикацию на сайте организации образования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1269" y="1651463"/>
            <a:ext cx="2529149" cy="2406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2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375" y="160337"/>
            <a:ext cx="3599037" cy="24815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973812" y="465137"/>
            <a:ext cx="6961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3.3.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Публикация на основе исследовательской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(инновационной, творческой) деятельности (не более 3 авторов) 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307975" y="2912019"/>
            <a:ext cx="5724000" cy="301621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Учитываются публикации в изданиях: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Национальной академии образования имени </a:t>
            </a:r>
            <a:r>
              <a:rPr lang="ru-RU" sz="1900" dirty="0" err="1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Ыбырая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Алтынсарина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Института раннего развития детства;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Национального научно-практического центра специального и инклюзивного образования;</a:t>
            </a:r>
          </a:p>
          <a:p>
            <a:pPr lvl="0" algn="ctr"/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или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рекомендованных Министерством просвещения Республики Казахстан</a:t>
            </a:r>
            <a:endParaRPr lang="ru-RU" sz="1900" b="1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413610" y="989346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3.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ОБОБЩЕНИЕ 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И ТРАНСЛЯЦИЯ ОПЫТА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94245" y="1616343"/>
            <a:ext cx="5724000" cy="1554272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Копия 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</a:rPr>
              <a:t>публикации 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(титульного 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</a:rPr>
              <a:t>листа, страницы с разделом «Содержание» с ФИО педагога, страницы со 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статьёй);</a:t>
            </a:r>
          </a:p>
          <a:p>
            <a:pPr marL="342900" lvl="0" indent="-342900" algn="just">
              <a:buAutoNum type="arabicParenR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Ссылка на издание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94245" y="3356169"/>
            <a:ext cx="5724000" cy="255454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Примечание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Выставляется 7 баллов, если есть публикация в издании, рекомендованном КОКНВО или входящим в базы </a:t>
            </a:r>
            <a:r>
              <a:rPr lang="en-US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Scopus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и </a:t>
            </a:r>
            <a:r>
              <a:rPr lang="en-US" sz="2000" dirty="0" err="1" smtClean="0">
                <a:solidFill>
                  <a:srgbClr val="002060"/>
                </a:solidFill>
                <a:latin typeface="Bookman Old Style" panose="02050604050505020204" pitchFamily="18" charset="0"/>
              </a:rPr>
              <a:t>WoS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;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За одну и ту же работу, опубликованную в разных изданиях, баллы не суммируются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07975" y="6055822"/>
            <a:ext cx="11738669" cy="707886"/>
          </a:xfrm>
          <a:prstGeom prst="rect">
            <a:avLst/>
          </a:prstGeom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Показатель обязателен для педагогов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, аттестуемых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на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квалификационную категорию «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педагог-исследователь», «педагог-мастер» </a:t>
            </a:r>
          </a:p>
        </p:txBody>
      </p:sp>
    </p:spTree>
    <p:extLst>
      <p:ext uri="{BB962C8B-B14F-4D97-AF65-F5344CB8AC3E}">
        <p14:creationId xmlns:p14="http://schemas.microsoft.com/office/powerpoint/2010/main" val="396825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375" y="160337"/>
            <a:ext cx="3711132" cy="24815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319223" y="893257"/>
            <a:ext cx="66955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3.4. </a:t>
            </a:r>
            <a:r>
              <a:rPr lang="ru-RU" sz="2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Участие в творческих (экспертных, рабочих) группах, </a:t>
            </a:r>
            <a:r>
              <a:rPr lang="ru-RU" sz="2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проектах или конкурсных комиссиях, или жюри, судействе</a:t>
            </a:r>
            <a:endParaRPr lang="ru-RU" sz="22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6283843" y="4190233"/>
            <a:ext cx="5651056" cy="1938992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Группы создаются на уровнях: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организации образования;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отдела образования района/города;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управления образования;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уполномоченного органа в области образования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469658" y="1039481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3.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ОБОБЩЕНИЕ 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И ТРАНСЛЯЦИЯ ОПЫТА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83843" y="2791728"/>
            <a:ext cx="5651056" cy="1015663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Выписка из приказа (копия приказа) или письма (копия письма)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575" y="2820627"/>
            <a:ext cx="5819923" cy="3308598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Какие группы могут формироваться?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 разработке учебных материалов (интерактивных учебных пособий и мультимедийных материалов);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 разработке и экспертизе инструментов оценивания;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 внедрению инновационных методик;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 проведению исследования практики (например, </a:t>
            </a:r>
            <a:r>
              <a:rPr lang="en-US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Lesson Study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,</a:t>
            </a:r>
            <a:r>
              <a:rPr lang="en-US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Action Research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);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творческая группа по организации внеурочной деятельности и другие</a:t>
            </a:r>
          </a:p>
        </p:txBody>
      </p:sp>
    </p:spTree>
    <p:extLst>
      <p:ext uri="{BB962C8B-B14F-4D97-AF65-F5344CB8AC3E}">
        <p14:creationId xmlns:p14="http://schemas.microsoft.com/office/powerpoint/2010/main" val="387497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974" y="117805"/>
            <a:ext cx="3599037" cy="24815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870823" y="481514"/>
            <a:ext cx="61635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3.5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Трансляция практики на основе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учебно-методических материалов или программ,  рекомендованных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5914380" y="1639509"/>
            <a:ext cx="6120000" cy="4801314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для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педагогов, аттестуемых на квалификационную категорию 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«педагог-исследователь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»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- УМС при управлении образования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или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РУМС при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уполномоченном органе в области образования (НАО имени </a:t>
            </a:r>
            <a:r>
              <a:rPr lang="ru-RU" dirty="0" err="1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И.Алтынсарина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)/ РУМС при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уполномоченном органе в области образования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соответствующей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отрасли (РУМС при РУМЦ ДО/ РУМС при ННПЦ РСИО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);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для педагогов, аттестуемых на квалификационную категорию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педагог-мастер»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-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РУМС  при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уполномоченном органе в области образования (НАО имени </a:t>
            </a:r>
            <a:r>
              <a:rPr lang="ru-RU" dirty="0" err="1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И.Алтынсарина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)/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РУМС при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уполномоченном органе в области образования соответствующей отрасли (РУМС при РУМЦ ДО/ РУМС при ННПЦ РСИО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)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413610" y="968080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3.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ОБОБЩЕНИЕ 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И ТРАНСЛЯЦИЯ ОПЫТА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9493" y="2764937"/>
            <a:ext cx="5580000" cy="203132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Выписка из приказа (копия приказа), справка, программа (копия программы);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Ссылка на материалы мероприятия,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размещенные в облачные хранилища или ссылка на публикацию на сайте организации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образования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575" y="4952273"/>
            <a:ext cx="5580000" cy="1477328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Примечание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Трансляция на республиканском уровне – охват не менее 3 областей;</a:t>
            </a:r>
          </a:p>
          <a:p>
            <a:pPr marL="342900" lvl="0" indent="-342900" algn="just">
              <a:buAutoNum type="arabicParenR"/>
            </a:pP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Выставляется один общий балл в соответствии уровнем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представления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57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65114" y="-34595"/>
            <a:ext cx="9019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ПОШАГОВЫЙ АЛГОРИТМ ТРАНСЛЯЦИИ ОПЫТА ПЕДАГОГА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7976" y="369899"/>
            <a:ext cx="5465504" cy="30777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ПЕДАГОГ-ИССЛЕДОВАТЕЛЬ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263656" y="6101943"/>
            <a:ext cx="2156882" cy="41696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TextBox 25"/>
          <p:cNvSpPr txBox="1"/>
          <p:nvPr/>
        </p:nvSpPr>
        <p:spPr>
          <a:xfrm>
            <a:off x="6366249" y="369898"/>
            <a:ext cx="5436000" cy="30777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ПЕДАГОГ-МАСТЕР</a:t>
            </a:r>
          </a:p>
        </p:txBody>
      </p:sp>
      <p:graphicFrame>
        <p:nvGraphicFramePr>
          <p:cNvPr id="30" name="Схема 29"/>
          <p:cNvGraphicFramePr/>
          <p:nvPr>
            <p:extLst>
              <p:ext uri="{D42A27DB-BD31-4B8C-83A1-F6EECF244321}">
                <p14:modId xmlns:p14="http://schemas.microsoft.com/office/powerpoint/2010/main" val="2302875632"/>
              </p:ext>
            </p:extLst>
          </p:nvPr>
        </p:nvGraphicFramePr>
        <p:xfrm>
          <a:off x="6342327" y="765545"/>
          <a:ext cx="5465504" cy="59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7238017" y="5770506"/>
            <a:ext cx="3119468" cy="41696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6.Предоставляет документы              в аттестационную комиссию</a:t>
            </a:r>
            <a:endParaRPr lang="ru-RU" sz="1400" kern="12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32" name="Схема 31"/>
          <p:cNvGraphicFramePr/>
          <p:nvPr>
            <p:extLst>
              <p:ext uri="{D42A27DB-BD31-4B8C-83A1-F6EECF244321}">
                <p14:modId xmlns:p14="http://schemas.microsoft.com/office/powerpoint/2010/main" val="2714715896"/>
              </p:ext>
            </p:extLst>
          </p:nvPr>
        </p:nvGraphicFramePr>
        <p:xfrm>
          <a:off x="317917" y="756549"/>
          <a:ext cx="5465504" cy="59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955034" y="5744130"/>
            <a:ext cx="3496898" cy="41696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6.Предоставляет документы               в аттестационную комиссию</a:t>
            </a:r>
            <a:endParaRPr lang="ru-RU" sz="1400" kern="12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44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125" y="347839"/>
            <a:ext cx="3599037" cy="24815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887901" y="347839"/>
            <a:ext cx="59172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4.1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Курсы повышения квалификации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 профилю (области) деятельности (не менее одного) по 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образовательным программам, согласованным с уполномоченным органом в области образования </a:t>
            </a:r>
          </a:p>
        </p:txBody>
      </p:sp>
      <p:sp>
        <p:nvSpPr>
          <p:cNvPr id="18" name="Shape 10255"/>
          <p:cNvSpPr/>
          <p:nvPr/>
        </p:nvSpPr>
        <p:spPr>
          <a:xfrm>
            <a:off x="1547674" y="1343303"/>
            <a:ext cx="3216566" cy="992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4.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ПОВЫШЕНИЕ КВАЛИФИКАЦИИ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91827" y="2562278"/>
            <a:ext cx="5724000" cy="70788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Копии сертификатов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9373" y="3214017"/>
            <a:ext cx="5580000" cy="2862322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ВАЖНО!!!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Балл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выставляется в соответствии с количеством часов 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 рамках повышения квалификации;</a:t>
            </a:r>
          </a:p>
          <a:p>
            <a:pPr lvl="0" algn="just"/>
            <a:endParaRPr lang="ru-RU" sz="2000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 случае, если педагог участвует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 двух или более курсах по разным программам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, количество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суммируется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02460" y="3519179"/>
            <a:ext cx="5724000" cy="255454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Примечание</a:t>
            </a:r>
          </a:p>
          <a:p>
            <a:pPr lvl="0" algn="just"/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Сертификат </a:t>
            </a:r>
            <a:r>
              <a:rPr lang="ru-RU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учитывается только один раз 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 случаях, если педагог: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одновременно проходит аттестацию 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как руководитель (заместитель руководителя) и педагог (методист);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прошел обучение </a:t>
            </a:r>
            <a:r>
              <a:rPr lang="ru-RU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два или более раз по одной и той же программе</a:t>
            </a:r>
            <a:endParaRPr lang="ru-RU" sz="20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16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185" y="372551"/>
            <a:ext cx="3599037" cy="255516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984547" y="964502"/>
            <a:ext cx="5467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4.1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</a:t>
            </a:r>
            <a:r>
              <a:rPr lang="ru-RU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Классное руководство (при наличии)</a:t>
            </a:r>
            <a:endParaRPr lang="ru-RU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675420" y="1453112"/>
            <a:ext cx="3216566" cy="684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5.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ДОПОЛНИТЕЛЬНО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84547" y="2334478"/>
            <a:ext cx="5724000" cy="1323439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Выписка из приказа (копия приказа);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Анализ воспитательной работы – при наличии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84547" y="4288083"/>
            <a:ext cx="5724000" cy="163121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ВАЖНО!!!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Дополнительные баллы за награды, грамоты, благодарственные письма и другие формы поощрения или награждения не выставляются</a:t>
            </a:r>
            <a:endParaRPr lang="ru-RU" sz="20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/>
          <a:srcRect t="7954" b="10025"/>
          <a:stretch/>
        </p:blipFill>
        <p:spPr>
          <a:xfrm>
            <a:off x="1069975" y="3150528"/>
            <a:ext cx="4639709" cy="3327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58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219807" y="1269"/>
            <a:ext cx="118551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НОРМАТИВНОЕ ОБЕСПЕЧЕНИЕ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1469144" y="332465"/>
            <a:ext cx="925371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Правила и условия аттестации педагогов разработаны в соответствии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8450" y="605843"/>
            <a:ext cx="1185510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с пунктом 7 статьи 139 Трудового кодекса Республики </a:t>
            </a: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Казахстан: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Порядок </a:t>
            </a: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и условия проведения аттестации гражданских служащих определяются уполномоченным государственным органом соответствующей сферы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деятельности;</a:t>
            </a: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Arial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с </a:t>
            </a: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пунктом 5 статьи 44 Закона Республики Казахстан «Об образовании</a:t>
            </a: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»: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Руководитель </a:t>
            </a: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государственной организации образования один раз в три года проходит аттестацию в порядке, установленном законодательством Республики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Казахстан;</a:t>
            </a: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Arial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со статьей </a:t>
            </a: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14 Закона Республики Казахстан «О статусе педагога</a:t>
            </a: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»: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Педагоги </a:t>
            </a: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проходят аттестацию, по результатам которой присваиваются (подтверждаются) квалификационные категории в порядке, определяемом уполномоченным органом в области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образования;</a:t>
            </a: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Arial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 </a:t>
            </a: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с подпунктом 3 пункта 1 статьи 15 </a:t>
            </a: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Закона Республики Казахстан «О статусе педагога»: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Педагог </a:t>
            </a: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обязан: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непрерывно </a:t>
            </a: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совершенствовать свое профессиональное мастерство, исследовательский, интеллектуальный и творческий уровень, в том числе повышать (подтверждать) уровень квалификационной категории не реже одного раза в пять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лет;</a:t>
            </a: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Arial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с подпунктом </a:t>
            </a: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1) статьи 10 Закона Республики Казахстан «О государственных услугах</a:t>
            </a:r>
            <a:r>
              <a:rPr kumimoji="0" lang="ru-RU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»: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Центральные </a:t>
            </a: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государственные органы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: разрабатывают </a:t>
            </a: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и утверждают подзаконные нормативные правовые акты, определяющие порядок оказания государственных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услуг.</a:t>
            </a: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2124838" y="4412020"/>
            <a:ext cx="794232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Правила и условия аттестации педагогов регламентируются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8450" y="4691236"/>
            <a:ext cx="1185510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приказа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Министра просвещения Республики Казахстан от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25.02.2025 №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3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2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«Правила и условия проведения аттестации педагогов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»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Приказ Министра просвещения Республики Казахстан от 24.02.2025  №31 «Об утверждении Профессиональных стандартов для педагогов организаций образования</a:t>
            </a:r>
            <a:r>
              <a:rPr lang="ru-RU" sz="16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»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Приказом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Министра образования и науки Республики Казахстан от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13.07.2009 №338 «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Об утверждении Типовых квалификационных характеристик должностей педагогических работников и приравненных к ним лиц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»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(с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изменениями от </a:t>
            </a:r>
            <a:r>
              <a:rPr lang="ru-RU" sz="16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30.04.2025 №98 )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Arial" pitchFamily="34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85D0398D-04BE-4A88-828C-2EE6B0C18D4D}"/>
              </a:ext>
            </a:extLst>
          </p:cNvPr>
          <p:cNvCxnSpPr/>
          <p:nvPr/>
        </p:nvCxnSpPr>
        <p:spPr>
          <a:xfrm>
            <a:off x="1236000" y="4412020"/>
            <a:ext cx="9720000" cy="0"/>
          </a:xfrm>
          <a:prstGeom prst="line">
            <a:avLst/>
          </a:prstGeom>
          <a:ln w="190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78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115810"/>
              </p:ext>
            </p:extLst>
          </p:nvPr>
        </p:nvGraphicFramePr>
        <p:xfrm>
          <a:off x="99237" y="832399"/>
          <a:ext cx="11993526" cy="4657341"/>
        </p:xfrm>
        <a:graphic>
          <a:graphicData uri="http://schemas.openxmlformats.org/drawingml/2006/table">
            <a:tbl>
              <a:tblPr firstRow="1" bandRow="1"/>
              <a:tblGrid>
                <a:gridCol w="295939">
                  <a:extLst>
                    <a:ext uri="{9D8B030D-6E8A-4147-A177-3AD203B41FA5}">
                      <a16:colId xmlns:a16="http://schemas.microsoft.com/office/drawing/2014/main" val="3351348228"/>
                    </a:ext>
                  </a:extLst>
                </a:gridCol>
                <a:gridCol w="1105630">
                  <a:extLst>
                    <a:ext uri="{9D8B030D-6E8A-4147-A177-3AD203B41FA5}">
                      <a16:colId xmlns:a16="http://schemas.microsoft.com/office/drawing/2014/main" val="3293384801"/>
                    </a:ext>
                  </a:extLst>
                </a:gridCol>
                <a:gridCol w="857677">
                  <a:extLst>
                    <a:ext uri="{9D8B030D-6E8A-4147-A177-3AD203B41FA5}">
                      <a16:colId xmlns:a16="http://schemas.microsoft.com/office/drawing/2014/main" val="2020218779"/>
                    </a:ext>
                  </a:extLst>
                </a:gridCol>
                <a:gridCol w="972730">
                  <a:extLst>
                    <a:ext uri="{9D8B030D-6E8A-4147-A177-3AD203B41FA5}">
                      <a16:colId xmlns:a16="http://schemas.microsoft.com/office/drawing/2014/main" val="3437045912"/>
                    </a:ext>
                  </a:extLst>
                </a:gridCol>
                <a:gridCol w="1119164">
                  <a:extLst>
                    <a:ext uri="{9D8B030D-6E8A-4147-A177-3AD203B41FA5}">
                      <a16:colId xmlns:a16="http://schemas.microsoft.com/office/drawing/2014/main" val="3089174155"/>
                    </a:ext>
                  </a:extLst>
                </a:gridCol>
                <a:gridCol w="1045947">
                  <a:extLst>
                    <a:ext uri="{9D8B030D-6E8A-4147-A177-3AD203B41FA5}">
                      <a16:colId xmlns:a16="http://schemas.microsoft.com/office/drawing/2014/main" val="3055692473"/>
                    </a:ext>
                  </a:extLst>
                </a:gridCol>
                <a:gridCol w="805379">
                  <a:extLst>
                    <a:ext uri="{9D8B030D-6E8A-4147-A177-3AD203B41FA5}">
                      <a16:colId xmlns:a16="http://schemas.microsoft.com/office/drawing/2014/main" val="736685049"/>
                    </a:ext>
                  </a:extLst>
                </a:gridCol>
                <a:gridCol w="1149946">
                  <a:extLst>
                    <a:ext uri="{9D8B030D-6E8A-4147-A177-3AD203B41FA5}">
                      <a16:colId xmlns:a16="http://schemas.microsoft.com/office/drawing/2014/main" val="2309149173"/>
                    </a:ext>
                  </a:extLst>
                </a:gridCol>
                <a:gridCol w="928223">
                  <a:extLst>
                    <a:ext uri="{9D8B030D-6E8A-4147-A177-3AD203B41FA5}">
                      <a16:colId xmlns:a16="http://schemas.microsoft.com/office/drawing/2014/main" val="3765729034"/>
                    </a:ext>
                  </a:extLst>
                </a:gridCol>
                <a:gridCol w="928223">
                  <a:extLst>
                    <a:ext uri="{9D8B030D-6E8A-4147-A177-3AD203B41FA5}">
                      <a16:colId xmlns:a16="http://schemas.microsoft.com/office/drawing/2014/main" val="1998244290"/>
                    </a:ext>
                  </a:extLst>
                </a:gridCol>
                <a:gridCol w="884533">
                  <a:extLst>
                    <a:ext uri="{9D8B030D-6E8A-4147-A177-3AD203B41FA5}">
                      <a16:colId xmlns:a16="http://schemas.microsoft.com/office/drawing/2014/main" val="1799706737"/>
                    </a:ext>
                  </a:extLst>
                </a:gridCol>
                <a:gridCol w="878595">
                  <a:extLst>
                    <a:ext uri="{9D8B030D-6E8A-4147-A177-3AD203B41FA5}">
                      <a16:colId xmlns:a16="http://schemas.microsoft.com/office/drawing/2014/main" val="555193926"/>
                    </a:ext>
                  </a:extLst>
                </a:gridCol>
                <a:gridCol w="1021540">
                  <a:extLst>
                    <a:ext uri="{9D8B030D-6E8A-4147-A177-3AD203B41FA5}">
                      <a16:colId xmlns:a16="http://schemas.microsoft.com/office/drawing/2014/main" val="245051449"/>
                    </a:ext>
                  </a:extLst>
                </a:gridCol>
              </a:tblGrid>
              <a:tr h="7121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1.Обеспечение качества образования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2.Достижения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Обобщение и трансляция опыта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4.Повыше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ние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5.Дополни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тельно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943834"/>
                  </a:ext>
                </a:extLst>
              </a:tr>
              <a:tr h="167770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1.1.Качество знаний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1.2.Качество преподавания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2.1.Участие обучающихся (воспитанников)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конкурсах или олимпиадах, или соревнованиях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2.2. Участие педагога в 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ных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конкурсах или олимпиадах, или соревнованиях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3.1.Учебно-методиче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ские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материалы/ программы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3.2. Выступление  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основе 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исследовате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льской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 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методических материалов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3.3.Публикация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основе 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исследовате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льской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 (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ния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практики)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3.4. Участие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творческих (экспертных, рабочих) группах, проектах, конкурсных комиссиях, жюри,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судействе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3.5.Трансля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ция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практики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основе рекомендованных  авторских материалов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4.1. Курсы повышения 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ции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5.1.Классное руководство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925355"/>
                  </a:ext>
                </a:extLst>
              </a:tr>
              <a:tr h="578128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V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408863"/>
                  </a:ext>
                </a:extLst>
              </a:tr>
              <a:tr h="5756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педагог-исследователь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805156"/>
                  </a:ext>
                </a:extLst>
              </a:tr>
              <a:tr h="4554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педагог-эксперт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493772"/>
                  </a:ext>
                </a:extLst>
              </a:tr>
              <a:tr h="582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педагог-модератор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52594"/>
                  </a:ext>
                </a:extLst>
              </a:tr>
            </a:tbl>
          </a:graphicData>
        </a:graphic>
      </p:graphicFrame>
      <p:sp>
        <p:nvSpPr>
          <p:cNvPr id="4" name="Подзаголовок 2"/>
          <p:cNvSpPr txBox="1">
            <a:spLocks/>
          </p:cNvSpPr>
          <p:nvPr/>
        </p:nvSpPr>
        <p:spPr>
          <a:xfrm>
            <a:off x="76201" y="282241"/>
            <a:ext cx="12115799" cy="3253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МАТЕРИАЛЫ (ПОРТФОЛИО) АТТЕСТУЕМЫХ</a:t>
            </a:r>
            <a:endParaRPr lang="ru-KZ" sz="1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5064" y="5772883"/>
            <a:ext cx="12115799" cy="6688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ВАЖНО</a:t>
            </a:r>
            <a:r>
              <a:rPr lang="en-US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!</a:t>
            </a:r>
            <a:r>
              <a:rPr lang="ru-RU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Bookman Old Style" panose="02050604050505020204" pitchFamily="18" charset="0"/>
              </a:rPr>
              <a:t>ИСПОЛНЕНИЕ ВСЕХ КРИТЕРИЕВ </a:t>
            </a:r>
            <a:r>
              <a:rPr lang="ru-RU" sz="18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ОЦЕНИВАНИЯ МАТЕРИАЛОВ (ПОРТФОЛИО) ПЕДАГОГА  </a:t>
            </a:r>
            <a:r>
              <a:rPr lang="ru-RU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ОБЯЗАТЕЛЬНО!!!</a:t>
            </a:r>
            <a:endParaRPr lang="ru-KZ" sz="18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78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695113"/>
              </p:ext>
            </p:extLst>
          </p:nvPr>
        </p:nvGraphicFramePr>
        <p:xfrm>
          <a:off x="3650566" y="167053"/>
          <a:ext cx="4890868" cy="6559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0868">
                  <a:extLst>
                    <a:ext uri="{9D8B030D-6E8A-4147-A177-3AD203B41FA5}">
                      <a16:colId xmlns:a16="http://schemas.microsoft.com/office/drawing/2014/main" val="461719239"/>
                    </a:ext>
                  </a:extLst>
                </a:gridCol>
              </a:tblGrid>
              <a:tr h="284021">
                <a:tc>
                  <a:txBody>
                    <a:bodyPr/>
                    <a:lstStyle/>
                    <a:p>
                      <a:pPr algn="ctr"/>
                      <a:r>
                        <a:rPr kumimoji="0" lang="ru-RU" sz="1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МАТЕРИАЛЫ (ПОРТФОЛИО) ПЕДАГОГА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9339230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Bookman Old Style" panose="02050604050505020204" pitchFamily="18" charset="0"/>
                        </a:rPr>
                        <a:t>1. Обеспечение качества образования 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0458681"/>
                  </a:ext>
                </a:extLst>
              </a:tr>
              <a:tr h="505741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1.1.Качество знаний/Динамика освоения образовательной программы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861046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1.2.Качество преподавания (организации, проведения)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670078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Bookman Old Style" panose="02050604050505020204" pitchFamily="18" charset="0"/>
                        </a:rPr>
                        <a:t>2.Достижения 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734356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Bookman Old Style" panose="02050604050505020204" pitchFamily="18" charset="0"/>
                        </a:rPr>
                        <a:t>2.1.Достижение обучающихся (воспитанников) </a:t>
                      </a:r>
                      <a:endParaRPr lang="ru-RU" sz="1300" b="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226043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2.2.Достижение педагога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7447652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3. Обобщение и трансляция опыта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7770430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3.1. Учебно - методические материалы </a:t>
                      </a:r>
                      <a:endParaRPr lang="ru-RU" sz="130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0067186"/>
                  </a:ext>
                </a:extLst>
              </a:tr>
              <a:tr h="505741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3.2. Выступление на основе исследовательской деятельности/авторских материалов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445023"/>
                  </a:ext>
                </a:extLst>
              </a:tr>
              <a:tr h="505741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3.3. Публикация на основе исследовательской деятельности (исследования практики) </a:t>
                      </a:r>
                      <a:endParaRPr lang="ru-RU" sz="130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1093809"/>
                  </a:ext>
                </a:extLst>
              </a:tr>
              <a:tr h="711199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3.4. Участие в творческих (экспертных, рабочих) группах, проектах, конкурсных комиссиях, жюри, судействе </a:t>
                      </a:r>
                      <a:endParaRPr lang="ru-RU" sz="130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287394"/>
                  </a:ext>
                </a:extLst>
              </a:tr>
              <a:tr h="505741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3.5.Трансляция практики на основе рекомендованных  авторских материалов (исследователь, мастер)</a:t>
                      </a:r>
                      <a:endParaRPr lang="ru-RU" sz="130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772267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Bookman Old Style" panose="02050604050505020204" pitchFamily="18" charset="0"/>
                        </a:rPr>
                        <a:t>4.Повышение квалификации 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5735560"/>
                  </a:ext>
                </a:extLst>
              </a:tr>
              <a:tr h="377988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4.1. Курсы повышения квалификации </a:t>
                      </a:r>
                      <a:endParaRPr lang="ru-RU" sz="130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182425"/>
                  </a:ext>
                </a:extLst>
              </a:tr>
              <a:tr h="377988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Bookman Old Style" panose="02050604050505020204" pitchFamily="18" charset="0"/>
                        </a:rPr>
                        <a:t>5.Дополнительно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3752077"/>
                  </a:ext>
                </a:extLst>
              </a:tr>
              <a:tr h="377988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5.1. Мониторинг воспитательной работы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207499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1787" y="228597"/>
            <a:ext cx="2755303" cy="75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Мониторинг </a:t>
            </a:r>
            <a:r>
              <a:rPr lang="ru-RU" sz="1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качества </a:t>
            </a:r>
            <a:r>
              <a:rPr lang="ru-RU" sz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с выводами по анализу результатов, сравнительные </a:t>
            </a:r>
            <a:r>
              <a:rPr lang="ru-RU" sz="12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таблицы, диаграммы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6099" y="2322401"/>
            <a:ext cx="2686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Выписка </a:t>
            </a: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 протокола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учебно - методического совета,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ссылка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на материалы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00305" y="3975377"/>
            <a:ext cx="2697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Выписка 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 приказа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или </a:t>
            </a: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письма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66" y="1300927"/>
            <a:ext cx="2747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Доказательства: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грамоты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,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дипломы, сертификаты или приказы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4804" y="3369987"/>
            <a:ext cx="27952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Копия публикации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, ссылка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на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издание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264553" y="5435833"/>
            <a:ext cx="2768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Сертификаты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КПК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0239" y="6006337"/>
            <a:ext cx="27472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Выписка </a:t>
            </a:r>
            <a:r>
              <a:rPr kumimoji="0" lang="ru-RU" sz="13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 приказа,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анализ </a:t>
            </a:r>
            <a:r>
              <a:rPr kumimoji="0" lang="ru-RU" sz="13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воспитательной работы</a:t>
            </a:r>
            <a:endParaRPr kumimoji="0" lang="ru-RU" sz="13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284910" y="2791731"/>
            <a:ext cx="27686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Выписка 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 приказа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или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Программа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,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ссылка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на материалы мероприятия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480" y="4407932"/>
            <a:ext cx="2728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Выписка </a:t>
            </a: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 приказа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,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справки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, программы,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ссылка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на публикацию трансляции в социальных сетях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13" name="Прямоугольная выноска 12"/>
          <p:cNvSpPr/>
          <p:nvPr/>
        </p:nvSpPr>
        <p:spPr>
          <a:xfrm flipH="1">
            <a:off x="155046" y="256219"/>
            <a:ext cx="3456031" cy="792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ая выноска 12"/>
          <p:cNvSpPr/>
          <p:nvPr/>
        </p:nvSpPr>
        <p:spPr>
          <a:xfrm>
            <a:off x="8580923" y="568860"/>
            <a:ext cx="3456000" cy="972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9370459" y="531922"/>
            <a:ext cx="26467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ru-RU" sz="11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Листы наблюдения </a:t>
            </a:r>
            <a:r>
              <a:rPr lang="ru-RU" sz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урока (занятия, организованной деятельности, мероприятия, процедуры обследования и консультирования</a:t>
            </a:r>
            <a:r>
              <a:rPr lang="ru-RU" sz="12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)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27" name="Прямоугольная выноска 12"/>
          <p:cNvSpPr/>
          <p:nvPr/>
        </p:nvSpPr>
        <p:spPr>
          <a:xfrm flipH="1">
            <a:off x="132960" y="3254389"/>
            <a:ext cx="3456031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ая выноска 12"/>
          <p:cNvSpPr/>
          <p:nvPr/>
        </p:nvSpPr>
        <p:spPr>
          <a:xfrm flipH="1">
            <a:off x="162202" y="2267467"/>
            <a:ext cx="3456031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ая выноска 12"/>
          <p:cNvSpPr/>
          <p:nvPr/>
        </p:nvSpPr>
        <p:spPr>
          <a:xfrm flipH="1">
            <a:off x="151658" y="1271899"/>
            <a:ext cx="3456031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ая выноска 12"/>
          <p:cNvSpPr/>
          <p:nvPr/>
        </p:nvSpPr>
        <p:spPr>
          <a:xfrm>
            <a:off x="8603009" y="1748166"/>
            <a:ext cx="3456000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9344487" y="1766982"/>
            <a:ext cx="2769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Доказательства: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сертификаты,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грамоты, благодарственного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письма или приказы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32" name="Прямоугольная выноска 12"/>
          <p:cNvSpPr/>
          <p:nvPr/>
        </p:nvSpPr>
        <p:spPr>
          <a:xfrm>
            <a:off x="8561179" y="2754896"/>
            <a:ext cx="3456000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ая выноска 12"/>
          <p:cNvSpPr/>
          <p:nvPr/>
        </p:nvSpPr>
        <p:spPr>
          <a:xfrm>
            <a:off x="8541434" y="3876058"/>
            <a:ext cx="3456000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ая выноска 12"/>
          <p:cNvSpPr/>
          <p:nvPr/>
        </p:nvSpPr>
        <p:spPr>
          <a:xfrm flipH="1">
            <a:off x="174790" y="4446929"/>
            <a:ext cx="3456031" cy="792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ая выноска 12"/>
          <p:cNvSpPr/>
          <p:nvPr/>
        </p:nvSpPr>
        <p:spPr>
          <a:xfrm>
            <a:off x="8541434" y="5222027"/>
            <a:ext cx="3456000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ая выноска 12"/>
          <p:cNvSpPr/>
          <p:nvPr/>
        </p:nvSpPr>
        <p:spPr>
          <a:xfrm flipH="1">
            <a:off x="167576" y="5893431"/>
            <a:ext cx="3456031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43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575" y="160337"/>
            <a:ext cx="3604639" cy="2801881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309064" y="515537"/>
            <a:ext cx="65746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1.1. Качество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знаний/ освоения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образовательной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программы/ </a:t>
            </a:r>
            <a:r>
              <a:rPr lang="ru-RU" b="1" dirty="0" err="1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сформированность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навыков у детей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ограниченными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возможностями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307975" y="3145003"/>
            <a:ext cx="4565282" cy="3139321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Не заполняют!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вожатые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педагоги-организаторы НВТП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педагоги-организаторы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педагоги-ассистенты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педагоги-психологи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психологи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социальные педагоги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педагоги-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профориентаторы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 психолого – </a:t>
            </a:r>
            <a:r>
              <a:rPr lang="ru-RU" dirty="0" err="1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медико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-педагогических комиссий (ПМПК)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069975" y="1229624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Раздел1.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ОБЕСПЕЧЕНИЕ КАЧЕСТВА ОБРАЗОВАНИЯ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42026" y="1791286"/>
            <a:ext cx="6308683" cy="1477328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Мониторинг 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качества </a:t>
            </a: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с выводами по анализу результатов;</a:t>
            </a:r>
          </a:p>
          <a:p>
            <a:pPr marL="342900" lvl="0" indent="-342900" algn="just">
              <a:buAutoNum type="arabicParenR"/>
            </a:pP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Сравнительные  таблицы (согласно диагностическому инструментарию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)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42026" y="3646242"/>
            <a:ext cx="6308683" cy="1477328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Анализ результатов, интерпретация данных: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выявление сильных и слабых сторон в обучении;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сравнительный анализ по классам/группам;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рекомендации;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предложения по улучшению учебного процесса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442026" y="5631926"/>
            <a:ext cx="6308683" cy="646331"/>
          </a:xfrm>
          <a:prstGeom prst="rect">
            <a:avLst/>
          </a:prstGeom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Динамика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- сравнение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результатов за разные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периоды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286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937" y="71735"/>
            <a:ext cx="3604639" cy="2801881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309061" y="221438"/>
            <a:ext cx="6574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1.2.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Качество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преподавания (проведение, организация)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301696" y="3002490"/>
            <a:ext cx="4753123" cy="3754874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lang="ru-RU" sz="1700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ВАЖНО</a:t>
            </a:r>
            <a:r>
              <a:rPr lang="ru-RU" sz="1700" b="1" dirty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!!!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Листы оценивания урока (занятия, организованной деятельности, мероприятия, процедуры обследования и консультирования) </a:t>
            </a: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заполняются:</a:t>
            </a:r>
            <a:endParaRPr lang="ru-RU" sz="1700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руководителем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организации образования;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заместителем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руководителя или  </a:t>
            </a: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методистом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организации образования;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педагогом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организации образования;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методистом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методического кабинета (центра);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членом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аттестационной комиссии соответствующего </a:t>
            </a: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уровня</a:t>
            </a:r>
            <a:endParaRPr lang="ru-RU" sz="1700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069973" y="1137291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Раздел1.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ОБЕСПЕЧЕНИЕ КАЧЕСТВА ОБРАЗОВАНИЯ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42024" y="1027277"/>
            <a:ext cx="6308683" cy="646331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Листы наблюдения за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текущий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учебный год</a:t>
            </a:r>
            <a:endParaRPr kumimoji="0" lang="ru-RU" sz="18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42024" y="1918479"/>
            <a:ext cx="6308683" cy="3139321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Ежегодно: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5 наблюдений 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5 разных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уроков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(занятий,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организованной деятельности,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мероприятий, процедур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обследования и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консультирований);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наблюдения проводятся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 разные дни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1 наблюдение могут проводить 2 и более наблюдателей, баллы суммируются и выводится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среднее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арифметическое значение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за 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этот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1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урок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(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занятие, организованную деятельность, мероприятие, процедуру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обследования и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консультирования)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442022" y="5264009"/>
            <a:ext cx="6308683" cy="1477328"/>
          </a:xfrm>
          <a:prstGeom prst="rect">
            <a:avLst/>
          </a:prstGeom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Листы наблюдения за предыдущие года  </a:t>
            </a:r>
            <a:r>
              <a:rPr lang="ru-RU" dirty="0" err="1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межаттестационного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периода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прилагаются 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при 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наличии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(отсканированные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и  сохранённые в формате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PDF) для наблюдения динамики (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мастерам желательно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368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920721"/>
              </p:ext>
            </p:extLst>
          </p:nvPr>
        </p:nvGraphicFramePr>
        <p:xfrm>
          <a:off x="118734" y="552887"/>
          <a:ext cx="11996239" cy="5418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5072">
                  <a:extLst>
                    <a:ext uri="{9D8B030D-6E8A-4147-A177-3AD203B41FA5}">
                      <a16:colId xmlns:a16="http://schemas.microsoft.com/office/drawing/2014/main" val="1149713807"/>
                    </a:ext>
                  </a:extLst>
                </a:gridCol>
                <a:gridCol w="2190307">
                  <a:extLst>
                    <a:ext uri="{9D8B030D-6E8A-4147-A177-3AD203B41FA5}">
                      <a16:colId xmlns:a16="http://schemas.microsoft.com/office/drawing/2014/main" val="567164527"/>
                    </a:ext>
                  </a:extLst>
                </a:gridCol>
                <a:gridCol w="2115879">
                  <a:extLst>
                    <a:ext uri="{9D8B030D-6E8A-4147-A177-3AD203B41FA5}">
                      <a16:colId xmlns:a16="http://schemas.microsoft.com/office/drawing/2014/main" val="3397506870"/>
                    </a:ext>
                  </a:extLst>
                </a:gridCol>
                <a:gridCol w="2147777">
                  <a:extLst>
                    <a:ext uri="{9D8B030D-6E8A-4147-A177-3AD203B41FA5}">
                      <a16:colId xmlns:a16="http://schemas.microsoft.com/office/drawing/2014/main" val="1598024522"/>
                    </a:ext>
                  </a:extLst>
                </a:gridCol>
                <a:gridCol w="2067204">
                  <a:extLst>
                    <a:ext uri="{9D8B030D-6E8A-4147-A177-3AD203B41FA5}">
                      <a16:colId xmlns:a16="http://schemas.microsoft.com/office/drawing/2014/main" val="2803657680"/>
                    </a:ext>
                  </a:extLst>
                </a:gridCol>
              </a:tblGrid>
              <a:tr h="82605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2025-2026 учебный год</a:t>
                      </a:r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2024-2025 учебный год</a:t>
                      </a:r>
                    </a:p>
                    <a:p>
                      <a:pPr algn="ctr"/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2023-2024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учебный год</a:t>
                      </a:r>
                    </a:p>
                    <a:p>
                      <a:pPr algn="ctr"/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2022-2023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учебный год</a:t>
                      </a:r>
                    </a:p>
                    <a:p>
                      <a:pPr algn="ctr"/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2021-2022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учебный год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384579"/>
                  </a:ext>
                </a:extLst>
              </a:tr>
              <a:tr h="40732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ОБЯЗАТЕЛЬНО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при наличии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 наличии</a:t>
                      </a:r>
                    </a:p>
                    <a:p>
                      <a:pPr algn="ctr"/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 наличии</a:t>
                      </a:r>
                    </a:p>
                    <a:p>
                      <a:pPr algn="ctr"/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 наличии</a:t>
                      </a:r>
                    </a:p>
                    <a:p>
                      <a:pPr algn="ctr"/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674461"/>
                  </a:ext>
                </a:extLst>
              </a:tr>
              <a:tr h="1483663">
                <a:tc rowSpan="2" gridSpan="2"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Наличие электронного  формата листов наблюдения урока (занятия, организованной деятельности, мероприятия, процедуры обследования и консультирования) на платформе «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Ұстаз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»: 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от руководителя организации образования; 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заместителя руководителя или методиста организации образования;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педагога организации образования;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не менее одного от члена аттестационной комиссии соответствующего уровня;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методиста методического кабинета (центра)   </a:t>
                      </a:r>
                    </a:p>
                    <a:p>
                      <a:pPr algn="just"/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1600" b="1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Лист наблюдения заполняется 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на одну дату 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посещения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endParaRPr lang="ru-RU" sz="1600" dirty="0" smtClean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just"/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hMerge="1">
                  <a:txBody>
                    <a:bodyPr/>
                    <a:lstStyle/>
                    <a:p>
                      <a:pPr algn="just"/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ВАЖНО!!!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Скан-вариант в  формате PDF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в соответствии с формой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«Лист наблюдения»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за указанный учебный год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946365"/>
                  </a:ext>
                </a:extLst>
              </a:tr>
              <a:tr h="837524">
                <a:tc gridSpan="2"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1600" b="1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Приложение 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приказа МП РК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 от 02.04.2024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№72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Приложение 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приказа МП РК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от 30.12.2022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№533</a:t>
                      </a:r>
                    </a:p>
                    <a:p>
                      <a:endParaRPr lang="ru-RU" sz="1600" b="1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Приложение 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приказа МП РК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от 30.12.2022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№533</a:t>
                      </a:r>
                    </a:p>
                    <a:p>
                      <a:endParaRPr lang="ru-RU" sz="1600" b="1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Приложение 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приказа МОН РК от 12.11.2021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№561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924142"/>
                  </a:ext>
                </a:extLst>
              </a:tr>
            </a:tbl>
          </a:graphicData>
        </a:graphic>
      </p:graphicFrame>
      <p:sp>
        <p:nvSpPr>
          <p:cNvPr id="5" name="Подзаголовок 2"/>
          <p:cNvSpPr txBox="1">
            <a:spLocks/>
          </p:cNvSpPr>
          <p:nvPr/>
        </p:nvSpPr>
        <p:spPr>
          <a:xfrm>
            <a:off x="76201" y="90855"/>
            <a:ext cx="12115799" cy="3253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ЛИСТЫ НАБЛЮДЕНИЯ </a:t>
            </a:r>
            <a:endParaRPr lang="ru-KZ" sz="1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85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198" y="312737"/>
            <a:ext cx="3604639" cy="250843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646261" y="292321"/>
            <a:ext cx="75457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2.1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Участие обучающихся (воспитанников) в конкурсах или олимпиадах, или соревнованиях в соответствии с перечнем, утвержденным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МП РК или перечнем, утвержденным УО, или уполномоченным органом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соответствующей отрасли, согласованного с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МП РК 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307974" y="3028040"/>
            <a:ext cx="4944509" cy="3693319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Предоставляют при наличии!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вожатые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педагоги-организаторы НВТП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педагоги-организаторы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педагоги-ассистенты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педагоги-психологи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психологи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социальные педагоги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педагоги-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профориентаторы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педагоги, работающие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 детьми с ограниченными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возможностями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 организаций образования при исправительных учреждениях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069975" y="1480403"/>
            <a:ext cx="3216566" cy="684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2.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ДОСТИЖЕНИЯ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58983" y="2104710"/>
            <a:ext cx="6308683" cy="92333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Сертификаты, дипломы, грамоты, благодарственные письма, приказы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58983" y="3219111"/>
            <a:ext cx="6308683" cy="2585323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Конкурсные мероприятия входят в перечень: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утвержденный уполномоченным органом в области образования;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утвержденный управлением образования области (городов республиканского значения, столицы);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мероприятий в области образования в соответствии с планом, утвержденным уполномоченным органом соответствующей отрасли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558984" y="6075028"/>
            <a:ext cx="6308683" cy="646331"/>
          </a:xfrm>
          <a:prstGeom prst="rect">
            <a:avLst/>
          </a:prstGeom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Прибавляется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1 балл, если есть победитель/призёр, независимо от количества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02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375" y="66132"/>
            <a:ext cx="4063695" cy="2801881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049925" y="195106"/>
            <a:ext cx="60180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2.2.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Участие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педагогов в профессиональных  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конкурсах или олимпиадах,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утвержденных уполномоченным органом в области образования или управлением образования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460375" y="3093126"/>
            <a:ext cx="5366267" cy="2585323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ВАЖНО!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Предоставляется доказательство участия педагога не менее чем в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одном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профессиональном конкурсном мероприятии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по профилю (области) деятельности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;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Документы, подтверждающие достижения,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ниже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требуемого 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уровня                                    не 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засчитываются</a:t>
            </a:r>
            <a:endParaRPr lang="ru-RU" dirty="0" smtClean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645939" y="1395435"/>
            <a:ext cx="3216566" cy="684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2.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ДОСТИЖЕНИЯ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49926" y="1467073"/>
            <a:ext cx="5909961" cy="92333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Сертификаты, дипломы, грамоты, благодарственные письма, приказы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49925" y="2541608"/>
            <a:ext cx="5909962" cy="3139321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Профессиональные конкурсные мероприятия входят в перечень: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утвержденный уполномоченным органом в области образования;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утвержденный управлением образования области (городов республиканского значения, столицы);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утвержденным уполномоченным органом соответствующей отрасли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, согласованного с уполномоченным органом в области образования  </a:t>
            </a:r>
            <a:endParaRPr lang="ru-RU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0375" y="5906041"/>
            <a:ext cx="11499512" cy="707886"/>
          </a:xfrm>
          <a:prstGeom prst="rect">
            <a:avLst/>
          </a:prstGeom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Прибавляется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1 балл, если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победитель. В итоге выставляется один общий балл в соответствии с уровнем представления доказательства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7457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11410</TotalTime>
  <Words>2206</Words>
  <Application>Microsoft Office PowerPoint</Application>
  <PresentationFormat>Широкоэкранный</PresentationFormat>
  <Paragraphs>341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Bookman Old Style</vt:lpstr>
      <vt:lpstr>Calibri</vt:lpstr>
      <vt:lpstr>Calibri Light</vt:lpstr>
      <vt:lpstr>Tahoma</vt:lpstr>
      <vt:lpstr>Times New Roman</vt:lpstr>
      <vt:lpstr>Wingdings</vt:lpstr>
      <vt:lpstr>Office Theme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Руководитель</dc:creator>
  <cp:lastModifiedBy>RePack by Diakov</cp:lastModifiedBy>
  <cp:revision>909</cp:revision>
  <cp:lastPrinted>2025-02-19T16:19:09Z</cp:lastPrinted>
  <dcterms:created xsi:type="dcterms:W3CDTF">2021-08-10T06:13:16Z</dcterms:created>
  <dcterms:modified xsi:type="dcterms:W3CDTF">2025-12-15T04:19:10Z</dcterms:modified>
</cp:coreProperties>
</file>